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Teko" panose="020B0604020202020204" charset="0"/>
      <p:bold r:id="rId35"/>
    </p:embeddedFont>
    <p:embeddedFont>
      <p:font typeface="Teko Medium"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9CB478-A482-49A8-8482-8933E10931CB}">
  <a:tblStyle styleId="{C79CB478-A482-49A8-8482-8933E10931C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9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9a5ae99f7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9a5ae99f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907d85e0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22907d85e09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28d9e493b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28d9e493ba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09a5ae99f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209a5ae99f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09a5ae99f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209a5ae99f7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0" y="-10875"/>
            <a:ext cx="18287999" cy="104478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1" cy="10286999"/>
          </a:xfrm>
          <a:prstGeom prst="rect">
            <a:avLst/>
          </a:prstGeom>
          <a:noFill/>
          <a:ln>
            <a:noFill/>
          </a:ln>
        </p:spPr>
      </p:pic>
      <p:grpSp>
        <p:nvGrpSpPr>
          <p:cNvPr id="239" name="Google Shape;239;p22"/>
          <p:cNvGrpSpPr/>
          <p:nvPr/>
        </p:nvGrpSpPr>
        <p:grpSpPr>
          <a:xfrm>
            <a:off x="10152755" y="-225078"/>
            <a:ext cx="4337167" cy="4356608"/>
            <a:chOff x="1813" y="0"/>
            <a:chExt cx="809173" cy="812800"/>
          </a:xfrm>
        </p:grpSpPr>
        <p:sp>
          <p:nvSpPr>
            <p:cNvPr id="240" name="Google Shape;240;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2" name="Google Shape;242;p22"/>
          <p:cNvSpPr/>
          <p:nvPr/>
        </p:nvSpPr>
        <p:spPr>
          <a:xfrm>
            <a:off x="6162221" y="1173250"/>
            <a:ext cx="5921375" cy="592135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4861" t="-3334" r="-8742" b="-436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2"/>
          <p:cNvGrpSpPr/>
          <p:nvPr/>
        </p:nvGrpSpPr>
        <p:grpSpPr>
          <a:xfrm>
            <a:off x="5351682" y="5275820"/>
            <a:ext cx="2126830" cy="2136364"/>
            <a:chOff x="1813" y="0"/>
            <a:chExt cx="809173" cy="812800"/>
          </a:xfrm>
        </p:grpSpPr>
        <p:sp>
          <p:nvSpPr>
            <p:cNvPr id="244" name="Google Shape;244;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6" name="Google Shape;246;p22"/>
          <p:cNvSpPr txBox="1"/>
          <p:nvPr/>
        </p:nvSpPr>
        <p:spPr>
          <a:xfrm>
            <a:off x="1365312" y="7801550"/>
            <a:ext cx="15557400" cy="1847100"/>
          </a:xfrm>
          <a:prstGeom prst="rect">
            <a:avLst/>
          </a:prstGeom>
          <a:noFill/>
          <a:ln>
            <a:noFill/>
          </a:ln>
          <a:effectLst>
            <a:outerShdw blurRad="828675"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Experiment &amp; Tests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3"/>
          <p:cNvPicPr preferRelativeResize="0"/>
          <p:nvPr/>
        </p:nvPicPr>
        <p:blipFill rotWithShape="1">
          <a:blip r:embed="rId3">
            <a:alphaModFix/>
          </a:blip>
          <a:srcRect t="7825" b="7824"/>
          <a:stretch/>
        </p:blipFill>
        <p:spPr>
          <a:xfrm>
            <a:off x="0" y="0"/>
            <a:ext cx="18288001" cy="10286999"/>
          </a:xfrm>
          <a:prstGeom prst="rect">
            <a:avLst/>
          </a:prstGeom>
          <a:noFill/>
          <a:ln>
            <a:noFill/>
          </a:ln>
        </p:spPr>
      </p:pic>
      <p:pic>
        <p:nvPicPr>
          <p:cNvPr id="252" name="Google Shape;252;p23"/>
          <p:cNvPicPr preferRelativeResize="0"/>
          <p:nvPr/>
        </p:nvPicPr>
        <p:blipFill rotWithShape="1">
          <a:blip r:embed="rId4">
            <a:alphaModFix/>
          </a:blip>
          <a:srcRect l="24690" t="6082" r="23348"/>
          <a:stretch/>
        </p:blipFill>
        <p:spPr>
          <a:xfrm>
            <a:off x="11486192" y="651977"/>
            <a:ext cx="5773108" cy="15651900"/>
          </a:xfrm>
          <a:prstGeom prst="rect">
            <a:avLst/>
          </a:prstGeom>
          <a:noFill/>
          <a:ln>
            <a:noFill/>
          </a:ln>
        </p:spPr>
      </p:pic>
      <p:sp>
        <p:nvSpPr>
          <p:cNvPr id="253" name="Google Shape;253;p23"/>
          <p:cNvSpPr txBox="1"/>
          <p:nvPr/>
        </p:nvSpPr>
        <p:spPr>
          <a:xfrm>
            <a:off x="1028700" y="651975"/>
            <a:ext cx="91413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a:solidFill>
                  <a:schemeClr val="lt1"/>
                </a:solidFill>
                <a:latin typeface="Teko Medium"/>
                <a:ea typeface="Teko Medium"/>
                <a:cs typeface="Teko Medium"/>
                <a:sym typeface="Teko Medium"/>
              </a:rPr>
              <a:t>Prototype Testing</a:t>
            </a:r>
            <a:endParaRPr/>
          </a:p>
        </p:txBody>
      </p:sp>
      <p:sp>
        <p:nvSpPr>
          <p:cNvPr id="254" name="Google Shape;254;p23"/>
          <p:cNvSpPr txBox="1"/>
          <p:nvPr/>
        </p:nvSpPr>
        <p:spPr>
          <a:xfrm>
            <a:off x="733950" y="2738975"/>
            <a:ext cx="9141300" cy="6942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SzPts val="1100"/>
              <a:buNone/>
            </a:pPr>
            <a:r>
              <a:rPr lang="en-US" sz="2200">
                <a:solidFill>
                  <a:srgbClr val="FFFFFF"/>
                </a:solidFill>
                <a:latin typeface="Montserrat"/>
                <a:ea typeface="Montserrat"/>
                <a:cs typeface="Montserrat"/>
                <a:sym typeface="Montserrat"/>
              </a:rPr>
              <a:t>1. The experimental demonstration is using Voice Assistants as a pillar for controlling the experiment which makes it easier to operate for people of every age group. </a:t>
            </a: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Clr>
                <a:schemeClr val="dk1"/>
              </a:buClr>
              <a:buSzPts val="1100"/>
              <a:buFont typeface="Arial"/>
              <a:buNone/>
            </a:pP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r>
              <a:rPr lang="en-US" sz="2200">
                <a:solidFill>
                  <a:srgbClr val="FFFFFF"/>
                </a:solidFill>
                <a:latin typeface="Montserrat"/>
                <a:ea typeface="Montserrat"/>
                <a:cs typeface="Montserrat"/>
                <a:sym typeface="Montserrat"/>
              </a:rPr>
              <a:t>2. To operate the experiment the user needs to give voice instructions to the voice assistant which when detected triggers the responsible relays for that particular operation. </a:t>
            </a: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r>
              <a:rPr lang="en-US" sz="2200">
                <a:solidFill>
                  <a:srgbClr val="FFFFFF"/>
                </a:solidFill>
                <a:latin typeface="Montserrat"/>
                <a:ea typeface="Montserrat"/>
                <a:cs typeface="Montserrat"/>
                <a:sym typeface="Montserrat"/>
              </a:rPr>
              <a:t>3. The user through this can control the active state of many of the appliances at their homes with an additional feature of regulating fan speeds at the same time. </a:t>
            </a: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r>
              <a:rPr lang="en-US" sz="2200">
                <a:solidFill>
                  <a:srgbClr val="FFFFFF"/>
                </a:solidFill>
                <a:latin typeface="Montserrat"/>
                <a:ea typeface="Montserrat"/>
                <a:cs typeface="Montserrat"/>
                <a:sym typeface="Montserrat"/>
              </a:rPr>
              <a:t>4. User is also able to control their appliances by giving voice instructions trough mobile applications which also does the same operation in the exact same response time.</a:t>
            </a:r>
            <a:endParaRPr sz="2200">
              <a:solidFill>
                <a:srgbClr val="FFFFFF"/>
              </a:solidFill>
              <a:latin typeface="Montserrat"/>
              <a:ea typeface="Montserrat"/>
              <a:cs typeface="Montserrat"/>
              <a:sym typeface="Montserrat"/>
            </a:endParaRPr>
          </a:p>
          <a:p>
            <a:pPr marL="0" marR="0" lvl="0" indent="0" algn="l" rtl="0">
              <a:lnSpc>
                <a:spcPct val="130000"/>
              </a:lnSpc>
              <a:spcBef>
                <a:spcPts val="0"/>
              </a:spcBef>
              <a:spcAft>
                <a:spcPts val="0"/>
              </a:spcAft>
              <a:buSzPts val="1100"/>
              <a:buNone/>
            </a:pPr>
            <a:endParaRPr sz="2200">
              <a:solidFill>
                <a:srgbClr val="FFFFFF"/>
              </a:solidFill>
              <a:latin typeface="Montserrat"/>
              <a:ea typeface="Montserrat"/>
              <a:cs typeface="Montserrat"/>
              <a:sym typeface="Montserrat"/>
            </a:endParaRPr>
          </a:p>
        </p:txBody>
      </p:sp>
      <p:cxnSp>
        <p:nvCxnSpPr>
          <p:cNvPr id="255" name="Google Shape;255;p23"/>
          <p:cNvCxnSpPr/>
          <p:nvPr/>
        </p:nvCxnSpPr>
        <p:spPr>
          <a:xfrm rot="-5400000">
            <a:off x="6508784" y="5230474"/>
            <a:ext cx="7998501" cy="0"/>
          </a:xfrm>
          <a:prstGeom prst="straightConnector1">
            <a:avLst/>
          </a:prstGeom>
          <a:noFill/>
          <a:ln w="57150" cap="flat" cmpd="sng">
            <a:solidFill>
              <a:srgbClr val="1B89DA"/>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24"/>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261" name="Google Shape;261;p24"/>
          <p:cNvSpPr txBox="1"/>
          <p:nvPr/>
        </p:nvSpPr>
        <p:spPr>
          <a:xfrm>
            <a:off x="2603951" y="574851"/>
            <a:ext cx="13209000" cy="184710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Experiments and Testing</a:t>
            </a:r>
            <a:endParaRPr/>
          </a:p>
        </p:txBody>
      </p:sp>
      <p:sp>
        <p:nvSpPr>
          <p:cNvPr id="262" name="Google Shape;262;p24"/>
          <p:cNvSpPr txBox="1"/>
          <p:nvPr/>
        </p:nvSpPr>
        <p:spPr>
          <a:xfrm>
            <a:off x="1960368" y="7586935"/>
            <a:ext cx="4584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Testing 1</a:t>
            </a:r>
            <a:endParaRPr/>
          </a:p>
        </p:txBody>
      </p:sp>
      <p:sp>
        <p:nvSpPr>
          <p:cNvPr id="263" name="Google Shape;263;p24"/>
          <p:cNvSpPr txBox="1"/>
          <p:nvPr/>
        </p:nvSpPr>
        <p:spPr>
          <a:xfrm>
            <a:off x="11402831" y="7586923"/>
            <a:ext cx="4584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Testing 2</a:t>
            </a:r>
            <a:endParaRPr/>
          </a:p>
        </p:txBody>
      </p:sp>
      <p:sp>
        <p:nvSpPr>
          <p:cNvPr id="264" name="Google Shape;264;p24"/>
          <p:cNvSpPr txBox="1"/>
          <p:nvPr/>
        </p:nvSpPr>
        <p:spPr>
          <a:xfrm>
            <a:off x="1780875" y="8634980"/>
            <a:ext cx="4584000" cy="14034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a:solidFill>
                  <a:srgbClr val="FFFFFF"/>
                </a:solidFill>
                <a:latin typeface="Montserrat"/>
                <a:ea typeface="Montserrat"/>
                <a:cs typeface="Montserrat"/>
                <a:sym typeface="Montserrat"/>
              </a:rPr>
              <a:t>Firstly, the project is tested individually for checking the equipments.</a:t>
            </a:r>
            <a:endParaRPr sz="2399">
              <a:solidFill>
                <a:srgbClr val="FFFFFF"/>
              </a:solidFill>
              <a:latin typeface="Montserrat"/>
              <a:ea typeface="Montserrat"/>
              <a:cs typeface="Montserrat"/>
              <a:sym typeface="Montserrat"/>
            </a:endParaRPr>
          </a:p>
        </p:txBody>
      </p:sp>
      <p:sp>
        <p:nvSpPr>
          <p:cNvPr id="265" name="Google Shape;265;p24"/>
          <p:cNvSpPr txBox="1"/>
          <p:nvPr/>
        </p:nvSpPr>
        <p:spPr>
          <a:xfrm>
            <a:off x="11493820" y="8634980"/>
            <a:ext cx="4584000" cy="14034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a:solidFill>
                  <a:srgbClr val="FFFFFF"/>
                </a:solidFill>
                <a:latin typeface="Montserrat"/>
                <a:ea typeface="Montserrat"/>
                <a:cs typeface="Montserrat"/>
                <a:sym typeface="Montserrat"/>
              </a:rPr>
              <a:t>The project is then tested with various fan regulation speeds.</a:t>
            </a:r>
            <a:endParaRPr/>
          </a:p>
        </p:txBody>
      </p:sp>
      <p:cxnSp>
        <p:nvCxnSpPr>
          <p:cNvPr id="266" name="Google Shape;266;p24"/>
          <p:cNvCxnSpPr/>
          <p:nvPr/>
        </p:nvCxnSpPr>
        <p:spPr>
          <a:xfrm rot="-17031">
            <a:off x="-174" y="2697899"/>
            <a:ext cx="18288224" cy="0"/>
          </a:xfrm>
          <a:prstGeom prst="straightConnector1">
            <a:avLst/>
          </a:prstGeom>
          <a:noFill/>
          <a:ln w="57150" cap="flat" cmpd="sng">
            <a:solidFill>
              <a:srgbClr val="41B8D5"/>
            </a:solidFill>
            <a:prstDash val="solid"/>
            <a:round/>
            <a:headEnd type="none" w="sm" len="sm"/>
            <a:tailEnd type="none" w="sm" len="sm"/>
          </a:ln>
        </p:spPr>
      </p:cxnSp>
      <p:cxnSp>
        <p:nvCxnSpPr>
          <p:cNvPr id="267" name="Google Shape;267;p24"/>
          <p:cNvCxnSpPr/>
          <p:nvPr/>
        </p:nvCxnSpPr>
        <p:spPr>
          <a:xfrm rot="-17031">
            <a:off x="64371" y="8394120"/>
            <a:ext cx="18288224" cy="0"/>
          </a:xfrm>
          <a:prstGeom prst="straightConnector1">
            <a:avLst/>
          </a:prstGeom>
          <a:noFill/>
          <a:ln w="57150" cap="flat" cmpd="sng">
            <a:solidFill>
              <a:srgbClr val="41B8D5"/>
            </a:solidFill>
            <a:prstDash val="solid"/>
            <a:round/>
            <a:headEnd type="none" w="sm" len="sm"/>
            <a:tailEnd type="none" w="sm" len="sm"/>
          </a:ln>
        </p:spPr>
      </p:cxnSp>
      <p:cxnSp>
        <p:nvCxnSpPr>
          <p:cNvPr id="268" name="Google Shape;268;p24"/>
          <p:cNvCxnSpPr/>
          <p:nvPr/>
        </p:nvCxnSpPr>
        <p:spPr>
          <a:xfrm rot="-5412730">
            <a:off x="5306018" y="6419700"/>
            <a:ext cx="7534252" cy="0"/>
          </a:xfrm>
          <a:prstGeom prst="straightConnector1">
            <a:avLst/>
          </a:prstGeom>
          <a:noFill/>
          <a:ln w="57150" cap="flat" cmpd="sng">
            <a:solidFill>
              <a:srgbClr val="41B8D5"/>
            </a:solidFill>
            <a:prstDash val="solid"/>
            <a:round/>
            <a:headEnd type="none" w="sm" len="sm"/>
            <a:tailEnd type="none" w="sm" len="sm"/>
          </a:ln>
        </p:spPr>
      </p:cxnSp>
      <p:pic>
        <p:nvPicPr>
          <p:cNvPr id="269" name="Google Shape;269;p24"/>
          <p:cNvPicPr preferRelativeResize="0"/>
          <p:nvPr/>
        </p:nvPicPr>
        <p:blipFill>
          <a:blip r:embed="rId4">
            <a:alphaModFix/>
          </a:blip>
          <a:stretch>
            <a:fillRect/>
          </a:stretch>
        </p:blipFill>
        <p:spPr>
          <a:xfrm>
            <a:off x="10626075" y="3346450"/>
            <a:ext cx="5888130" cy="3732924"/>
          </a:xfrm>
          <a:prstGeom prst="rect">
            <a:avLst/>
          </a:prstGeom>
          <a:noFill/>
          <a:ln>
            <a:noFill/>
          </a:ln>
        </p:spPr>
      </p:pic>
      <p:pic>
        <p:nvPicPr>
          <p:cNvPr id="270" name="Google Shape;270;p24"/>
          <p:cNvPicPr preferRelativeResize="0"/>
          <p:nvPr/>
        </p:nvPicPr>
        <p:blipFill>
          <a:blip r:embed="rId5">
            <a:alphaModFix/>
          </a:blip>
          <a:stretch>
            <a:fillRect/>
          </a:stretch>
        </p:blipFill>
        <p:spPr>
          <a:xfrm rot="-5400000">
            <a:off x="2247363" y="2083713"/>
            <a:ext cx="4010025" cy="616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5"/>
          <p:cNvPicPr preferRelativeResize="0"/>
          <p:nvPr/>
        </p:nvPicPr>
        <p:blipFill rotWithShape="1">
          <a:blip r:embed="rId3">
            <a:alphaModFix/>
          </a:blip>
          <a:srcRect t="9440" r="10112" b="14715"/>
          <a:stretch/>
        </p:blipFill>
        <p:spPr>
          <a:xfrm>
            <a:off x="0" y="0"/>
            <a:ext cx="18288000" cy="10287000"/>
          </a:xfrm>
          <a:prstGeom prst="rect">
            <a:avLst/>
          </a:prstGeom>
          <a:noFill/>
          <a:ln>
            <a:noFill/>
          </a:ln>
        </p:spPr>
      </p:pic>
      <p:grpSp>
        <p:nvGrpSpPr>
          <p:cNvPr id="276" name="Google Shape;276;p25"/>
          <p:cNvGrpSpPr/>
          <p:nvPr/>
        </p:nvGrpSpPr>
        <p:grpSpPr>
          <a:xfrm>
            <a:off x="-2762992" y="-1433190"/>
            <a:ext cx="12234370" cy="12289209"/>
            <a:chOff x="1813" y="0"/>
            <a:chExt cx="809173" cy="812800"/>
          </a:xfrm>
        </p:grpSpPr>
        <p:sp>
          <p:nvSpPr>
            <p:cNvPr id="277" name="Google Shape;277;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25"/>
          <p:cNvGrpSpPr/>
          <p:nvPr/>
        </p:nvGrpSpPr>
        <p:grpSpPr>
          <a:xfrm>
            <a:off x="-3117797" y="-1433190"/>
            <a:ext cx="12234370" cy="12289209"/>
            <a:chOff x="1813" y="0"/>
            <a:chExt cx="809173" cy="812800"/>
          </a:xfrm>
        </p:grpSpPr>
        <p:sp>
          <p:nvSpPr>
            <p:cNvPr id="280" name="Google Shape;280;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2" name="Google Shape;282;p25"/>
          <p:cNvSpPr txBox="1"/>
          <p:nvPr/>
        </p:nvSpPr>
        <p:spPr>
          <a:xfrm>
            <a:off x="554227" y="7284141"/>
            <a:ext cx="7228800" cy="554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FFFFFF"/>
                </a:solidFill>
                <a:latin typeface="Montserrat"/>
                <a:ea typeface="Montserrat"/>
                <a:cs typeface="Montserrat"/>
                <a:sym typeface="Montserrat"/>
              </a:rPr>
              <a:t>— </a:t>
            </a:r>
            <a:endParaRPr/>
          </a:p>
        </p:txBody>
      </p:sp>
      <p:sp>
        <p:nvSpPr>
          <p:cNvPr id="283" name="Google Shape;283;p25"/>
          <p:cNvSpPr txBox="1"/>
          <p:nvPr/>
        </p:nvSpPr>
        <p:spPr>
          <a:xfrm>
            <a:off x="554227" y="2937840"/>
            <a:ext cx="7326600" cy="277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a:solidFill>
                  <a:srgbClr val="60B3DD"/>
                </a:solidFill>
                <a:latin typeface="Teko Medium"/>
                <a:ea typeface="Teko Medium"/>
                <a:cs typeface="Teko Medium"/>
                <a:sym typeface="Teko Medium"/>
              </a:rPr>
              <a:t>Challenges and Remedy</a:t>
            </a:r>
            <a:endParaRPr/>
          </a:p>
        </p:txBody>
      </p:sp>
      <p:grpSp>
        <p:nvGrpSpPr>
          <p:cNvPr id="284" name="Google Shape;284;p25"/>
          <p:cNvGrpSpPr/>
          <p:nvPr/>
        </p:nvGrpSpPr>
        <p:grpSpPr>
          <a:xfrm>
            <a:off x="555113" y="1903529"/>
            <a:ext cx="395370" cy="397142"/>
            <a:chOff x="1813" y="0"/>
            <a:chExt cx="809173" cy="812800"/>
          </a:xfrm>
        </p:grpSpPr>
        <p:sp>
          <p:nvSpPr>
            <p:cNvPr id="285" name="Google Shape;285;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25"/>
          <p:cNvGrpSpPr/>
          <p:nvPr/>
        </p:nvGrpSpPr>
        <p:grpSpPr>
          <a:xfrm>
            <a:off x="1256973" y="1903529"/>
            <a:ext cx="395370" cy="397142"/>
            <a:chOff x="1813" y="0"/>
            <a:chExt cx="809173" cy="812800"/>
          </a:xfrm>
        </p:grpSpPr>
        <p:sp>
          <p:nvSpPr>
            <p:cNvPr id="288" name="Google Shape;288;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25"/>
          <p:cNvGrpSpPr/>
          <p:nvPr/>
        </p:nvGrpSpPr>
        <p:grpSpPr>
          <a:xfrm>
            <a:off x="1958833" y="1903529"/>
            <a:ext cx="395370" cy="397142"/>
            <a:chOff x="1813" y="0"/>
            <a:chExt cx="809173" cy="812800"/>
          </a:xfrm>
        </p:grpSpPr>
        <p:sp>
          <p:nvSpPr>
            <p:cNvPr id="291" name="Google Shape;29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t="7825" b="7824"/>
          <a:stretch/>
        </p:blipFill>
        <p:spPr>
          <a:xfrm>
            <a:off x="0" y="0"/>
            <a:ext cx="18288001" cy="10286999"/>
          </a:xfrm>
          <a:prstGeom prst="rect">
            <a:avLst/>
          </a:prstGeom>
          <a:noFill/>
          <a:ln>
            <a:noFill/>
          </a:ln>
        </p:spPr>
      </p:pic>
      <p:graphicFrame>
        <p:nvGraphicFramePr>
          <p:cNvPr id="298" name="Google Shape;298;p26"/>
          <p:cNvGraphicFramePr/>
          <p:nvPr/>
        </p:nvGraphicFramePr>
        <p:xfrm>
          <a:off x="1028700" y="1461659"/>
          <a:ext cx="16230600" cy="8638186"/>
        </p:xfrm>
        <a:graphic>
          <a:graphicData uri="http://schemas.openxmlformats.org/drawingml/2006/table">
            <a:tbl>
              <a:tblPr>
                <a:noFill/>
                <a:tableStyleId>{C79CB478-A482-49A8-8482-8933E10931CB}</a:tableStyleId>
              </a:tblPr>
              <a:tblGrid>
                <a:gridCol w="4057650">
                  <a:extLst>
                    <a:ext uri="{9D8B030D-6E8A-4147-A177-3AD203B41FA5}">
                      <a16:colId xmlns:a16="http://schemas.microsoft.com/office/drawing/2014/main" val="20000"/>
                    </a:ext>
                  </a:extLst>
                </a:gridCol>
                <a:gridCol w="4189075">
                  <a:extLst>
                    <a:ext uri="{9D8B030D-6E8A-4147-A177-3AD203B41FA5}">
                      <a16:colId xmlns:a16="http://schemas.microsoft.com/office/drawing/2014/main" val="20001"/>
                    </a:ext>
                  </a:extLst>
                </a:gridCol>
                <a:gridCol w="3926225">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2271750">
                <a:tc>
                  <a:txBody>
                    <a:bodyPr/>
                    <a:lstStyle/>
                    <a:p>
                      <a:pPr marL="0" marR="0" lvl="0" indent="0" algn="ctr" rtl="0">
                        <a:lnSpc>
                          <a:spcPct val="1145363"/>
                        </a:lnSpc>
                        <a:spcBef>
                          <a:spcPts val="0"/>
                        </a:spcBef>
                        <a:spcAft>
                          <a:spcPts val="0"/>
                        </a:spcAft>
                        <a:buNone/>
                      </a:pPr>
                      <a:endParaRPr sz="1100" u="none" strike="noStrike" cap="none"/>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ctr" rtl="0">
                        <a:lnSpc>
                          <a:spcPct val="140000"/>
                        </a:lnSpc>
                        <a:spcBef>
                          <a:spcPts val="0"/>
                        </a:spcBef>
                        <a:spcAft>
                          <a:spcPts val="0"/>
                        </a:spcAft>
                        <a:buNone/>
                      </a:pPr>
                      <a:endParaRPr sz="1100" u="none" strike="noStrike" cap="none"/>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endParaRPr sz="1100" u="none" strike="noStrike" cap="none"/>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endParaRPr sz="1100" u="none" strike="noStrike" cap="none"/>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endParaRPr sz="1100" u="none" strike="noStrike" cap="none"/>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5777600">
                <a:tc>
                  <a:txBody>
                    <a:bodyPr/>
                    <a:lstStyle/>
                    <a:p>
                      <a:pPr marL="0" marR="0" lvl="0" indent="0" algn="just" rtl="0">
                        <a:lnSpc>
                          <a:spcPct val="140000"/>
                        </a:lnSpc>
                        <a:spcBef>
                          <a:spcPts val="0"/>
                        </a:spcBef>
                        <a:spcAft>
                          <a:spcPts val="0"/>
                        </a:spcAft>
                        <a:buNone/>
                      </a:pPr>
                      <a:r>
                        <a:rPr lang="en-US" sz="2000">
                          <a:solidFill>
                            <a:srgbClr val="FFFFFF"/>
                          </a:solidFill>
                          <a:latin typeface="Montserrat"/>
                          <a:ea typeface="Montserrat"/>
                          <a:cs typeface="Montserrat"/>
                          <a:sym typeface="Montserrat"/>
                        </a:rPr>
                        <a:t>The project was dependent on voice assistant and since everyone cannot afford to install Amazon Alexa or Google Home in their homes, so we gave the project a provision that it can even function without the physical device present.</a:t>
                      </a:r>
                      <a:endParaRPr/>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just" rtl="0">
                        <a:lnSpc>
                          <a:spcPct val="140000"/>
                        </a:lnSpc>
                        <a:spcBef>
                          <a:spcPts val="0"/>
                        </a:spcBef>
                        <a:spcAft>
                          <a:spcPts val="0"/>
                        </a:spcAft>
                        <a:buNone/>
                      </a:pPr>
                      <a:r>
                        <a:rPr lang="en-US" sz="2000">
                          <a:solidFill>
                            <a:srgbClr val="FFFFFF"/>
                          </a:solidFill>
                          <a:latin typeface="Montserrat"/>
                          <a:ea typeface="Montserrat"/>
                          <a:cs typeface="Montserrat"/>
                          <a:sym typeface="Montserrat"/>
                        </a:rPr>
                        <a:t>There might be chances of IP address getting stuck which would make the appliances unfunctional and create issues for the suer in case any important appliance faces this issue. Therefore, we made the project to be allowed to be controlled manually as well which would reduce the inconvenience of the user.</a:t>
                      </a:r>
                      <a:endParaRPr/>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just" rtl="0">
                        <a:lnSpc>
                          <a:spcPct val="140000"/>
                        </a:lnSpc>
                        <a:spcBef>
                          <a:spcPts val="0"/>
                        </a:spcBef>
                        <a:spcAft>
                          <a:spcPts val="0"/>
                        </a:spcAft>
                        <a:buNone/>
                      </a:pPr>
                      <a:r>
                        <a:rPr lang="en-US" sz="2000">
                          <a:solidFill>
                            <a:srgbClr val="FFFFFF"/>
                          </a:solidFill>
                          <a:latin typeface="Montserrat"/>
                          <a:ea typeface="Montserrat"/>
                          <a:cs typeface="Montserrat"/>
                          <a:sym typeface="Montserrat"/>
                        </a:rPr>
                        <a:t>Internet connectivity is a major issue that arises while designing any smart component for a house. Internet connectivity might not always be available in a house maybe due to bad weather or any other factor. This issue has been resolved by providing manual control to the appliances.</a:t>
                      </a:r>
                      <a:endParaRPr/>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just" rtl="0">
                        <a:lnSpc>
                          <a:spcPct val="140000"/>
                        </a:lnSpc>
                        <a:spcBef>
                          <a:spcPts val="0"/>
                        </a:spcBef>
                        <a:spcAft>
                          <a:spcPts val="0"/>
                        </a:spcAft>
                        <a:buNone/>
                      </a:pPr>
                      <a:r>
                        <a:rPr lang="en-US" sz="2000">
                          <a:solidFill>
                            <a:srgbClr val="FFFFFF"/>
                          </a:solidFill>
                          <a:latin typeface="Montserrat"/>
                          <a:ea typeface="Montserrat"/>
                          <a:cs typeface="Montserrat"/>
                          <a:sym typeface="Montserrat"/>
                        </a:rPr>
                        <a:t>Making the project Voice Home Assistant independent, we needed to add a feature which can relay the instructions of the suer to the appliances, this problem was solved by the incorporation of a Cloud Server in our project.</a:t>
                      </a:r>
                      <a:endParaRPr/>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299" name="Google Shape;299;p26"/>
          <p:cNvCxnSpPr/>
          <p:nvPr/>
        </p:nvCxnSpPr>
        <p:spPr>
          <a:xfrm rot="10800000" flipH="1">
            <a:off x="5087000" y="3777700"/>
            <a:ext cx="29700" cy="6279600"/>
          </a:xfrm>
          <a:prstGeom prst="straightConnector1">
            <a:avLst/>
          </a:prstGeom>
          <a:noFill/>
          <a:ln w="57150" cap="flat" cmpd="sng">
            <a:solidFill>
              <a:srgbClr val="1B89DA"/>
            </a:solidFill>
            <a:prstDash val="solid"/>
            <a:round/>
            <a:headEnd type="none" w="sm" len="sm"/>
            <a:tailEnd type="none" w="sm" len="sm"/>
          </a:ln>
        </p:spPr>
      </p:cxnSp>
      <p:cxnSp>
        <p:nvCxnSpPr>
          <p:cNvPr id="300" name="Google Shape;300;p26"/>
          <p:cNvCxnSpPr/>
          <p:nvPr/>
        </p:nvCxnSpPr>
        <p:spPr>
          <a:xfrm rot="10800000">
            <a:off x="9271875" y="3762300"/>
            <a:ext cx="33300" cy="6228300"/>
          </a:xfrm>
          <a:prstGeom prst="straightConnector1">
            <a:avLst/>
          </a:prstGeom>
          <a:noFill/>
          <a:ln w="57150" cap="flat" cmpd="sng">
            <a:solidFill>
              <a:srgbClr val="1B89DA"/>
            </a:solidFill>
            <a:prstDash val="solid"/>
            <a:round/>
            <a:headEnd type="none" w="sm" len="sm"/>
            <a:tailEnd type="none" w="sm" len="sm"/>
          </a:ln>
        </p:spPr>
      </p:cxnSp>
      <p:cxnSp>
        <p:nvCxnSpPr>
          <p:cNvPr id="301" name="Google Shape;301;p26"/>
          <p:cNvCxnSpPr/>
          <p:nvPr/>
        </p:nvCxnSpPr>
        <p:spPr>
          <a:xfrm rot="10800000" flipH="1">
            <a:off x="13189875" y="3744250"/>
            <a:ext cx="26400" cy="6329700"/>
          </a:xfrm>
          <a:prstGeom prst="straightConnector1">
            <a:avLst/>
          </a:prstGeom>
          <a:noFill/>
          <a:ln w="57150" cap="flat" cmpd="sng">
            <a:solidFill>
              <a:srgbClr val="1B89DA"/>
            </a:solidFill>
            <a:prstDash val="solid"/>
            <a:round/>
            <a:headEnd type="none" w="sm" len="sm"/>
            <a:tailEnd type="none" w="sm" len="sm"/>
          </a:ln>
        </p:spPr>
      </p:cxnSp>
      <p:sp>
        <p:nvSpPr>
          <p:cNvPr id="302" name="Google Shape;302;p26"/>
          <p:cNvSpPr txBox="1"/>
          <p:nvPr/>
        </p:nvSpPr>
        <p:spPr>
          <a:xfrm>
            <a:off x="1265400" y="2303250"/>
            <a:ext cx="3710400" cy="1108200"/>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lvl="0" indent="0" algn="ctr" rtl="0">
              <a:lnSpc>
                <a:spcPct val="119998"/>
              </a:lnSpc>
              <a:spcBef>
                <a:spcPts val="0"/>
              </a:spcBef>
              <a:spcAft>
                <a:spcPts val="0"/>
              </a:spcAft>
              <a:buClr>
                <a:schemeClr val="dk1"/>
              </a:buClr>
              <a:buFont typeface="Arial"/>
              <a:buNone/>
            </a:pPr>
            <a:r>
              <a:rPr lang="en-US" sz="7200">
                <a:solidFill>
                  <a:schemeClr val="lt1"/>
                </a:solidFill>
                <a:latin typeface="Teko Medium"/>
                <a:ea typeface="Teko Medium"/>
                <a:cs typeface="Teko Medium"/>
                <a:sym typeface="Teko Medium"/>
              </a:rPr>
              <a:t>Challenges</a:t>
            </a:r>
            <a:endParaRPr sz="7200">
              <a:latin typeface="Montserrat Medium"/>
              <a:ea typeface="Montserrat Medium"/>
              <a:cs typeface="Montserrat Medium"/>
              <a:sym typeface="Montserrat Medium"/>
            </a:endParaRPr>
          </a:p>
        </p:txBody>
      </p:sp>
      <p:sp>
        <p:nvSpPr>
          <p:cNvPr id="303" name="Google Shape;303;p26"/>
          <p:cNvSpPr txBox="1"/>
          <p:nvPr/>
        </p:nvSpPr>
        <p:spPr>
          <a:xfrm>
            <a:off x="5402327" y="2303250"/>
            <a:ext cx="3564000" cy="1108200"/>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a:solidFill>
                  <a:schemeClr val="lt1"/>
                </a:solidFill>
                <a:latin typeface="Teko Medium"/>
                <a:ea typeface="Teko Medium"/>
                <a:cs typeface="Teko Medium"/>
                <a:sym typeface="Teko Medium"/>
              </a:rPr>
              <a:t>Faced</a:t>
            </a:r>
            <a:endParaRPr sz="7200">
              <a:solidFill>
                <a:schemeClr val="lt1"/>
              </a:solidFill>
              <a:latin typeface="Montserrat"/>
              <a:ea typeface="Montserrat"/>
              <a:cs typeface="Montserrat"/>
              <a:sym typeface="Montserrat"/>
            </a:endParaRPr>
          </a:p>
        </p:txBody>
      </p:sp>
      <p:sp>
        <p:nvSpPr>
          <p:cNvPr id="304" name="Google Shape;304;p26"/>
          <p:cNvSpPr txBox="1"/>
          <p:nvPr/>
        </p:nvSpPr>
        <p:spPr>
          <a:xfrm>
            <a:off x="9539250" y="2303250"/>
            <a:ext cx="3479400" cy="1108200"/>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a:solidFill>
                  <a:schemeClr val="lt1"/>
                </a:solidFill>
                <a:latin typeface="Teko Medium"/>
                <a:ea typeface="Teko Medium"/>
                <a:cs typeface="Teko Medium"/>
                <a:sym typeface="Teko Medium"/>
              </a:rPr>
              <a:t>During</a:t>
            </a:r>
            <a:endParaRPr sz="7200">
              <a:solidFill>
                <a:schemeClr val="lt1"/>
              </a:solidFill>
              <a:latin typeface="Montserrat"/>
              <a:ea typeface="Montserrat"/>
              <a:cs typeface="Montserrat"/>
              <a:sym typeface="Montserrat"/>
            </a:endParaRPr>
          </a:p>
        </p:txBody>
      </p:sp>
      <p:sp>
        <p:nvSpPr>
          <p:cNvPr id="305" name="Google Shape;305;p26"/>
          <p:cNvSpPr txBox="1"/>
          <p:nvPr/>
        </p:nvSpPr>
        <p:spPr>
          <a:xfrm>
            <a:off x="13260800" y="2303250"/>
            <a:ext cx="3998400" cy="1108200"/>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a:solidFill>
                  <a:schemeClr val="lt1"/>
                </a:solidFill>
                <a:latin typeface="Teko Medium"/>
                <a:ea typeface="Teko Medium"/>
                <a:cs typeface="Teko Medium"/>
                <a:sym typeface="Teko Medium"/>
              </a:rPr>
              <a:t>Development</a:t>
            </a:r>
            <a:endParaRPr sz="72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500"/>
                                        <p:tgtEl>
                                          <p:spTgt spid="303"/>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27"/>
          <p:cNvPicPr preferRelativeResize="0"/>
          <p:nvPr/>
        </p:nvPicPr>
        <p:blipFill rotWithShape="1">
          <a:blip r:embed="rId3">
            <a:alphaModFix/>
          </a:blip>
          <a:srcRect l="12478" t="26153"/>
          <a:stretch/>
        </p:blipFill>
        <p:spPr>
          <a:xfrm>
            <a:off x="0" y="0"/>
            <a:ext cx="18288000" cy="10287000"/>
          </a:xfrm>
          <a:prstGeom prst="rect">
            <a:avLst/>
          </a:prstGeom>
          <a:noFill/>
          <a:ln>
            <a:noFill/>
          </a:ln>
        </p:spPr>
      </p:pic>
      <p:pic>
        <p:nvPicPr>
          <p:cNvPr id="311" name="Google Shape;311;p27"/>
          <p:cNvPicPr preferRelativeResize="0"/>
          <p:nvPr/>
        </p:nvPicPr>
        <p:blipFill rotWithShape="1">
          <a:blip r:embed="rId4">
            <a:alphaModFix amt="41000"/>
          </a:blip>
          <a:srcRect r="50000"/>
          <a:stretch/>
        </p:blipFill>
        <p:spPr>
          <a:xfrm flipH="1">
            <a:off x="10744200" y="-3467100"/>
            <a:ext cx="11007113" cy="14825195"/>
          </a:xfrm>
          <a:prstGeom prst="rect">
            <a:avLst/>
          </a:prstGeom>
          <a:noFill/>
          <a:ln>
            <a:noFill/>
          </a:ln>
        </p:spPr>
      </p:pic>
      <p:sp>
        <p:nvSpPr>
          <p:cNvPr id="312" name="Google Shape;312;p27"/>
          <p:cNvSpPr txBox="1"/>
          <p:nvPr/>
        </p:nvSpPr>
        <p:spPr>
          <a:xfrm>
            <a:off x="5916650" y="3857663"/>
            <a:ext cx="11860500" cy="1824300"/>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3"/>
              </a:lnSpc>
              <a:spcBef>
                <a:spcPts val="0"/>
              </a:spcBef>
              <a:spcAft>
                <a:spcPts val="0"/>
              </a:spcAft>
              <a:buNone/>
            </a:pPr>
            <a:r>
              <a:rPr lang="en-US" sz="11852">
                <a:solidFill>
                  <a:schemeClr val="lt1"/>
                </a:solidFill>
                <a:latin typeface="Teko Medium"/>
                <a:ea typeface="Teko Medium"/>
                <a:cs typeface="Teko Medium"/>
                <a:sym typeface="Teko Medium"/>
              </a:rPr>
              <a:t>Results &amp; Analysis</a:t>
            </a:r>
            <a:endParaRPr sz="100"/>
          </a:p>
        </p:txBody>
      </p:sp>
      <p:cxnSp>
        <p:nvCxnSpPr>
          <p:cNvPr id="313" name="Google Shape;313;p27"/>
          <p:cNvCxnSpPr/>
          <p:nvPr/>
        </p:nvCxnSpPr>
        <p:spPr>
          <a:xfrm>
            <a:off x="0" y="4784108"/>
            <a:ext cx="8821800" cy="2490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8"/>
          <p:cNvPicPr preferRelativeResize="0"/>
          <p:nvPr/>
        </p:nvPicPr>
        <p:blipFill rotWithShape="1">
          <a:blip r:embed="rId3">
            <a:alphaModFix/>
          </a:blip>
          <a:srcRect l="74"/>
          <a:stretch/>
        </p:blipFill>
        <p:spPr>
          <a:xfrm>
            <a:off x="0" y="0"/>
            <a:ext cx="18288002" cy="10287001"/>
          </a:xfrm>
          <a:prstGeom prst="rect">
            <a:avLst/>
          </a:prstGeom>
          <a:noFill/>
          <a:ln>
            <a:noFill/>
          </a:ln>
        </p:spPr>
      </p:pic>
      <p:sp>
        <p:nvSpPr>
          <p:cNvPr id="319" name="Google Shape;319;p28"/>
          <p:cNvSpPr txBox="1"/>
          <p:nvPr/>
        </p:nvSpPr>
        <p:spPr>
          <a:xfrm>
            <a:off x="964700" y="386825"/>
            <a:ext cx="53007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Features</a:t>
            </a:r>
            <a:endParaRPr/>
          </a:p>
        </p:txBody>
      </p:sp>
      <p:sp>
        <p:nvSpPr>
          <p:cNvPr id="320" name="Google Shape;320;p28"/>
          <p:cNvSpPr txBox="1"/>
          <p:nvPr/>
        </p:nvSpPr>
        <p:spPr>
          <a:xfrm>
            <a:off x="798750" y="6044425"/>
            <a:ext cx="7546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a:solidFill>
                  <a:srgbClr val="FFFFFF"/>
                </a:solidFill>
                <a:latin typeface="Teko Medium"/>
                <a:ea typeface="Teko Medium"/>
                <a:cs typeface="Teko Medium"/>
                <a:sym typeface="Teko Medium"/>
              </a:rPr>
              <a:t>Integration with smart home systems</a:t>
            </a:r>
            <a:endParaRPr/>
          </a:p>
        </p:txBody>
      </p:sp>
      <p:sp>
        <p:nvSpPr>
          <p:cNvPr id="321" name="Google Shape;321;p28"/>
          <p:cNvSpPr txBox="1"/>
          <p:nvPr/>
        </p:nvSpPr>
        <p:spPr>
          <a:xfrm>
            <a:off x="764700" y="2233925"/>
            <a:ext cx="8074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a:solidFill>
                  <a:srgbClr val="FFFFFF"/>
                </a:solidFill>
                <a:latin typeface="Teko Medium"/>
                <a:ea typeface="Teko Medium"/>
                <a:cs typeface="Teko Medium"/>
                <a:sym typeface="Teko Medium"/>
              </a:rPr>
              <a:t>Voice-controlled devices and appliances</a:t>
            </a:r>
            <a:endParaRPr/>
          </a:p>
        </p:txBody>
      </p:sp>
      <p:sp>
        <p:nvSpPr>
          <p:cNvPr id="322" name="Google Shape;322;p28"/>
          <p:cNvSpPr txBox="1"/>
          <p:nvPr/>
        </p:nvSpPr>
        <p:spPr>
          <a:xfrm>
            <a:off x="768450" y="3265825"/>
            <a:ext cx="7930500" cy="24375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SzPts val="1100"/>
              <a:buNone/>
            </a:pPr>
            <a:r>
              <a:rPr lang="en-US" sz="2399">
                <a:solidFill>
                  <a:srgbClr val="FFFFFF"/>
                </a:solidFill>
                <a:latin typeface="Montserrat"/>
                <a:ea typeface="Montserrat"/>
                <a:cs typeface="Montserrat"/>
                <a:sym typeface="Montserrat"/>
              </a:rPr>
              <a:t>The project should enable homeowners to control their devices and appliances using voice commands. This may include devices such as lights, thermostats, security systems, and entertainment systems.</a:t>
            </a:r>
            <a:endParaRPr sz="2399">
              <a:solidFill>
                <a:srgbClr val="FFFFFF"/>
              </a:solidFill>
              <a:latin typeface="Montserrat"/>
              <a:ea typeface="Montserrat"/>
              <a:cs typeface="Montserrat"/>
              <a:sym typeface="Montserrat"/>
            </a:endParaRPr>
          </a:p>
        </p:txBody>
      </p:sp>
      <p:sp>
        <p:nvSpPr>
          <p:cNvPr id="323" name="Google Shape;323;p28"/>
          <p:cNvSpPr txBox="1"/>
          <p:nvPr/>
        </p:nvSpPr>
        <p:spPr>
          <a:xfrm>
            <a:off x="756750" y="7074175"/>
            <a:ext cx="8216400" cy="2954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Clr>
                <a:schemeClr val="dk1"/>
              </a:buClr>
              <a:buSzPts val="1100"/>
              <a:buFont typeface="Arial"/>
              <a:buNone/>
            </a:pPr>
            <a:r>
              <a:rPr lang="en-US" sz="2399">
                <a:solidFill>
                  <a:srgbClr val="FFFFFF"/>
                </a:solidFill>
                <a:latin typeface="Montserrat"/>
                <a:ea typeface="Montserrat"/>
                <a:cs typeface="Montserrat"/>
                <a:sym typeface="Montserrat"/>
              </a:rPr>
              <a:t>The project should be able to integrate with other smart home systems, such as Amazon Alexa, Google Home, or Apple HomeKit, to provide a seamless user experience.</a:t>
            </a:r>
            <a:endParaRPr sz="2399">
              <a:solidFill>
                <a:srgbClr val="FFFFFF"/>
              </a:solidFill>
              <a:latin typeface="Montserrat"/>
              <a:ea typeface="Montserrat"/>
              <a:cs typeface="Montserrat"/>
              <a:sym typeface="Montserrat"/>
            </a:endParaRPr>
          </a:p>
          <a:p>
            <a:pPr marL="0" marR="0" lvl="0" indent="0" algn="l" rtl="0">
              <a:lnSpc>
                <a:spcPct val="140016"/>
              </a:lnSpc>
              <a:spcBef>
                <a:spcPts val="0"/>
              </a:spcBef>
              <a:spcAft>
                <a:spcPts val="0"/>
              </a:spcAft>
              <a:buClr>
                <a:schemeClr val="dk1"/>
              </a:buClr>
              <a:buSzPts val="1100"/>
              <a:buFont typeface="Arial"/>
              <a:buNone/>
            </a:pPr>
            <a:endParaRPr sz="2399">
              <a:solidFill>
                <a:srgbClr val="FFFFFF"/>
              </a:solidFill>
              <a:latin typeface="Montserrat"/>
              <a:ea typeface="Montserrat"/>
              <a:cs typeface="Montserrat"/>
              <a:sym typeface="Montserrat"/>
            </a:endParaRPr>
          </a:p>
          <a:p>
            <a:pPr marL="0" marR="0" lvl="0" indent="0" algn="l" rtl="0">
              <a:lnSpc>
                <a:spcPct val="140016"/>
              </a:lnSpc>
              <a:spcBef>
                <a:spcPts val="0"/>
              </a:spcBef>
              <a:spcAft>
                <a:spcPts val="0"/>
              </a:spcAft>
              <a:buNone/>
            </a:pPr>
            <a:endParaRPr sz="2399">
              <a:solidFill>
                <a:srgbClr val="FFFFFF"/>
              </a:solidFill>
              <a:latin typeface="Montserrat"/>
              <a:ea typeface="Montserrat"/>
              <a:cs typeface="Montserrat"/>
              <a:sym typeface="Montserrat"/>
            </a:endParaRPr>
          </a:p>
        </p:txBody>
      </p:sp>
      <p:cxnSp>
        <p:nvCxnSpPr>
          <p:cNvPr id="324" name="Google Shape;324;p28"/>
          <p:cNvCxnSpPr/>
          <p:nvPr/>
        </p:nvCxnSpPr>
        <p:spPr>
          <a:xfrm>
            <a:off x="756745" y="2926634"/>
            <a:ext cx="8090400" cy="0"/>
          </a:xfrm>
          <a:prstGeom prst="straightConnector1">
            <a:avLst/>
          </a:prstGeom>
          <a:noFill/>
          <a:ln w="57150" cap="flat" cmpd="sng">
            <a:solidFill>
              <a:srgbClr val="41B8D5"/>
            </a:solidFill>
            <a:prstDash val="solid"/>
            <a:round/>
            <a:headEnd type="none" w="sm" len="sm"/>
            <a:tailEnd type="none" w="sm" len="sm"/>
          </a:ln>
        </p:spPr>
      </p:cxnSp>
      <p:cxnSp>
        <p:nvCxnSpPr>
          <p:cNvPr id="325" name="Google Shape;325;p28"/>
          <p:cNvCxnSpPr/>
          <p:nvPr/>
        </p:nvCxnSpPr>
        <p:spPr>
          <a:xfrm>
            <a:off x="768457" y="6737123"/>
            <a:ext cx="8216400" cy="0"/>
          </a:xfrm>
          <a:prstGeom prst="straightConnector1">
            <a:avLst/>
          </a:prstGeom>
          <a:noFill/>
          <a:ln w="57150" cap="flat" cmpd="sng">
            <a:solidFill>
              <a:srgbClr val="41B8D5"/>
            </a:solidFill>
            <a:prstDash val="solid"/>
            <a:round/>
            <a:headEnd type="none" w="sm" len="sm"/>
            <a:tailEnd type="none" w="sm" len="sm"/>
          </a:ln>
        </p:spPr>
      </p:cxnSp>
      <p:pic>
        <p:nvPicPr>
          <p:cNvPr id="326" name="Google Shape;326;p28"/>
          <p:cNvPicPr preferRelativeResize="0"/>
          <p:nvPr/>
        </p:nvPicPr>
        <p:blipFill rotWithShape="1">
          <a:blip r:embed="rId4">
            <a:alphaModFix/>
          </a:blip>
          <a:srcRect/>
          <a:stretch/>
        </p:blipFill>
        <p:spPr>
          <a:xfrm>
            <a:off x="10838378" y="4699784"/>
            <a:ext cx="7449621" cy="55872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9"/>
          <p:cNvPicPr preferRelativeResize="0"/>
          <p:nvPr/>
        </p:nvPicPr>
        <p:blipFill rotWithShape="1">
          <a:blip r:embed="rId3">
            <a:alphaModFix/>
          </a:blip>
          <a:srcRect l="69"/>
          <a:stretch/>
        </p:blipFill>
        <p:spPr>
          <a:xfrm>
            <a:off x="0" y="0"/>
            <a:ext cx="18288002" cy="10287001"/>
          </a:xfrm>
          <a:prstGeom prst="rect">
            <a:avLst/>
          </a:prstGeom>
          <a:noFill/>
          <a:ln>
            <a:noFill/>
          </a:ln>
        </p:spPr>
      </p:pic>
      <p:sp>
        <p:nvSpPr>
          <p:cNvPr id="332" name="Google Shape;332;p29"/>
          <p:cNvSpPr txBox="1"/>
          <p:nvPr/>
        </p:nvSpPr>
        <p:spPr>
          <a:xfrm>
            <a:off x="964700" y="386825"/>
            <a:ext cx="5300700" cy="2154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333" name="Google Shape;333;p29"/>
          <p:cNvSpPr txBox="1"/>
          <p:nvPr/>
        </p:nvSpPr>
        <p:spPr>
          <a:xfrm>
            <a:off x="798750" y="5516475"/>
            <a:ext cx="7546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a:solidFill>
                  <a:srgbClr val="FFFFFF"/>
                </a:solidFill>
                <a:latin typeface="Teko Medium"/>
                <a:ea typeface="Teko Medium"/>
                <a:cs typeface="Teko Medium"/>
                <a:sym typeface="Teko Medium"/>
              </a:rPr>
              <a:t>Energy efficiency</a:t>
            </a:r>
            <a:endParaRPr/>
          </a:p>
        </p:txBody>
      </p:sp>
      <p:sp>
        <p:nvSpPr>
          <p:cNvPr id="334" name="Google Shape;334;p29"/>
          <p:cNvSpPr txBox="1"/>
          <p:nvPr/>
        </p:nvSpPr>
        <p:spPr>
          <a:xfrm>
            <a:off x="764700" y="2233925"/>
            <a:ext cx="8074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a:solidFill>
                  <a:srgbClr val="FFFFFF"/>
                </a:solidFill>
                <a:latin typeface="Teko Medium"/>
                <a:ea typeface="Teko Medium"/>
                <a:cs typeface="Teko Medium"/>
                <a:sym typeface="Teko Medium"/>
              </a:rPr>
              <a:t>Customizable settings and preferences</a:t>
            </a:r>
            <a:endParaRPr/>
          </a:p>
        </p:txBody>
      </p:sp>
      <p:sp>
        <p:nvSpPr>
          <p:cNvPr id="335" name="Google Shape;335;p29"/>
          <p:cNvSpPr txBox="1"/>
          <p:nvPr/>
        </p:nvSpPr>
        <p:spPr>
          <a:xfrm>
            <a:off x="756750" y="3339025"/>
            <a:ext cx="7942200" cy="1920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SzPts val="1100"/>
              <a:buNone/>
            </a:pPr>
            <a:r>
              <a:rPr lang="en-US" sz="2399">
                <a:solidFill>
                  <a:srgbClr val="FFFFFF"/>
                </a:solidFill>
                <a:latin typeface="Montserrat"/>
                <a:ea typeface="Montserrat"/>
                <a:cs typeface="Montserrat"/>
                <a:sym typeface="Montserrat"/>
              </a:rPr>
              <a:t>The project should allow homeowners to customize the settings and preferences of their devices and appliances, such as lighting scenes or temperature presets.</a:t>
            </a:r>
            <a:endParaRPr sz="2399">
              <a:solidFill>
                <a:srgbClr val="FFFFFF"/>
              </a:solidFill>
              <a:latin typeface="Montserrat"/>
              <a:ea typeface="Montserrat"/>
              <a:cs typeface="Montserrat"/>
              <a:sym typeface="Montserrat"/>
            </a:endParaRPr>
          </a:p>
        </p:txBody>
      </p:sp>
      <p:sp>
        <p:nvSpPr>
          <p:cNvPr id="336" name="Google Shape;336;p29"/>
          <p:cNvSpPr txBox="1"/>
          <p:nvPr/>
        </p:nvSpPr>
        <p:spPr>
          <a:xfrm>
            <a:off x="756750" y="6791688"/>
            <a:ext cx="8216400" cy="1920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SzPts val="1100"/>
              <a:buNone/>
            </a:pPr>
            <a:r>
              <a:rPr lang="en-US" sz="2399">
                <a:solidFill>
                  <a:srgbClr val="FFFFFF"/>
                </a:solidFill>
                <a:latin typeface="Montserrat"/>
                <a:ea typeface="Montserrat"/>
                <a:cs typeface="Montserrat"/>
                <a:sym typeface="Montserrat"/>
              </a:rPr>
              <a:t>The project should optimize the energy usage of a home by allowing homeowners to remotely control and automate their devices and appliances, reducing energy wastage and lowering energy bills.</a:t>
            </a:r>
            <a:endParaRPr sz="2399">
              <a:solidFill>
                <a:srgbClr val="FFFFFF"/>
              </a:solidFill>
              <a:latin typeface="Montserrat"/>
              <a:ea typeface="Montserrat"/>
              <a:cs typeface="Montserrat"/>
              <a:sym typeface="Montserrat"/>
            </a:endParaRPr>
          </a:p>
        </p:txBody>
      </p:sp>
      <p:cxnSp>
        <p:nvCxnSpPr>
          <p:cNvPr id="337" name="Google Shape;337;p29"/>
          <p:cNvCxnSpPr/>
          <p:nvPr/>
        </p:nvCxnSpPr>
        <p:spPr>
          <a:xfrm>
            <a:off x="756745" y="2926634"/>
            <a:ext cx="8090400" cy="0"/>
          </a:xfrm>
          <a:prstGeom prst="straightConnector1">
            <a:avLst/>
          </a:prstGeom>
          <a:noFill/>
          <a:ln w="57150" cap="flat" cmpd="sng">
            <a:solidFill>
              <a:srgbClr val="41B8D5"/>
            </a:solidFill>
            <a:prstDash val="solid"/>
            <a:round/>
            <a:headEnd type="none" w="sm" len="sm"/>
            <a:tailEnd type="none" w="sm" len="sm"/>
          </a:ln>
        </p:spPr>
      </p:cxnSp>
      <p:cxnSp>
        <p:nvCxnSpPr>
          <p:cNvPr id="338" name="Google Shape;338;p29"/>
          <p:cNvCxnSpPr/>
          <p:nvPr/>
        </p:nvCxnSpPr>
        <p:spPr>
          <a:xfrm>
            <a:off x="756757" y="6369148"/>
            <a:ext cx="8216400" cy="0"/>
          </a:xfrm>
          <a:prstGeom prst="straightConnector1">
            <a:avLst/>
          </a:prstGeom>
          <a:noFill/>
          <a:ln w="57150" cap="flat" cmpd="sng">
            <a:solidFill>
              <a:srgbClr val="41B8D5"/>
            </a:solidFill>
            <a:prstDash val="solid"/>
            <a:round/>
            <a:headEnd type="none" w="sm" len="sm"/>
            <a:tailEnd type="none" w="sm" len="sm"/>
          </a:ln>
        </p:spPr>
      </p:cxnSp>
      <p:pic>
        <p:nvPicPr>
          <p:cNvPr id="339" name="Google Shape;339;p29"/>
          <p:cNvPicPr preferRelativeResize="0"/>
          <p:nvPr/>
        </p:nvPicPr>
        <p:blipFill rotWithShape="1">
          <a:blip r:embed="rId4">
            <a:alphaModFix/>
          </a:blip>
          <a:srcRect/>
          <a:stretch/>
        </p:blipFill>
        <p:spPr>
          <a:xfrm>
            <a:off x="10838378" y="4699784"/>
            <a:ext cx="7449621" cy="5587216"/>
          </a:xfrm>
          <a:prstGeom prst="rect">
            <a:avLst/>
          </a:prstGeom>
          <a:noFill/>
          <a:ln>
            <a:noFill/>
          </a:ln>
        </p:spPr>
      </p:pic>
      <p:pic>
        <p:nvPicPr>
          <p:cNvPr id="340" name="Google Shape;340;p29"/>
          <p:cNvPicPr preferRelativeResize="0"/>
          <p:nvPr/>
        </p:nvPicPr>
        <p:blipFill rotWithShape="1">
          <a:blip r:embed="rId5">
            <a:alphaModFix amt="80000"/>
          </a:blip>
          <a:srcRect/>
          <a:stretch/>
        </p:blipFill>
        <p:spPr>
          <a:xfrm flipH="1">
            <a:off x="16043300" y="8477575"/>
            <a:ext cx="1750150" cy="1716701"/>
          </a:xfrm>
          <a:prstGeom prst="rect">
            <a:avLst/>
          </a:prstGeom>
          <a:noFill/>
          <a:ln>
            <a:noFill/>
          </a:ln>
        </p:spPr>
      </p:pic>
      <p:sp>
        <p:nvSpPr>
          <p:cNvPr id="341" name="Google Shape;341;p29"/>
          <p:cNvSpPr txBox="1"/>
          <p:nvPr/>
        </p:nvSpPr>
        <p:spPr>
          <a:xfrm>
            <a:off x="964700" y="386825"/>
            <a:ext cx="53007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Features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0"/>
          <p:cNvPicPr preferRelativeResize="0"/>
          <p:nvPr/>
        </p:nvPicPr>
        <p:blipFill rotWithShape="1">
          <a:blip r:embed="rId3">
            <a:alphaModFix/>
          </a:blip>
          <a:srcRect t="7825" b="7824"/>
          <a:stretch/>
        </p:blipFill>
        <p:spPr>
          <a:xfrm>
            <a:off x="0" y="0"/>
            <a:ext cx="18288001" cy="10286999"/>
          </a:xfrm>
          <a:prstGeom prst="rect">
            <a:avLst/>
          </a:prstGeom>
          <a:noFill/>
          <a:ln>
            <a:noFill/>
          </a:ln>
          <a:effectLst>
            <a:reflection stA="0" endPos="30000" dist="38100" dir="5400000" fadeDir="5400012" sy="-100000" algn="bl" rotWithShape="0"/>
          </a:effectLst>
        </p:spPr>
      </p:pic>
      <p:sp>
        <p:nvSpPr>
          <p:cNvPr id="347" name="Google Shape;347;p30"/>
          <p:cNvSpPr txBox="1"/>
          <p:nvPr/>
        </p:nvSpPr>
        <p:spPr>
          <a:xfrm>
            <a:off x="867200" y="0"/>
            <a:ext cx="8188500" cy="18471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a:solidFill>
                  <a:schemeClr val="lt1"/>
                </a:solidFill>
                <a:latin typeface="Teko Medium"/>
                <a:ea typeface="Teko Medium"/>
                <a:cs typeface="Teko Medium"/>
                <a:sym typeface="Teko Medium"/>
              </a:rPr>
              <a:t>Overall Progress</a:t>
            </a:r>
            <a:endParaRPr/>
          </a:p>
        </p:txBody>
      </p:sp>
      <p:grpSp>
        <p:nvGrpSpPr>
          <p:cNvPr id="348" name="Google Shape;348;p30"/>
          <p:cNvGrpSpPr/>
          <p:nvPr/>
        </p:nvGrpSpPr>
        <p:grpSpPr>
          <a:xfrm>
            <a:off x="11817877" y="2906907"/>
            <a:ext cx="5620709" cy="6464382"/>
            <a:chOff x="0" y="232410"/>
            <a:chExt cx="11134527" cy="10819050"/>
          </a:xfrm>
        </p:grpSpPr>
        <p:sp>
          <p:nvSpPr>
            <p:cNvPr id="349" name="Google Shape;349;p30"/>
            <p:cNvSpPr txBox="1"/>
            <p:nvPr/>
          </p:nvSpPr>
          <p:spPr>
            <a:xfrm>
              <a:off x="5340945" y="10690860"/>
              <a:ext cx="1300200" cy="36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a:p>
          </p:txBody>
        </p:sp>
        <p:sp>
          <p:nvSpPr>
            <p:cNvPr id="350" name="Google Shape;350;p30"/>
            <p:cNvSpPr txBox="1"/>
            <p:nvPr/>
          </p:nvSpPr>
          <p:spPr>
            <a:xfrm>
              <a:off x="7430036" y="10690860"/>
              <a:ext cx="1339800" cy="36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a:p>
          </p:txBody>
        </p:sp>
        <p:sp>
          <p:nvSpPr>
            <p:cNvPr id="351" name="Google Shape;351;p30"/>
            <p:cNvSpPr txBox="1"/>
            <p:nvPr/>
          </p:nvSpPr>
          <p:spPr>
            <a:xfrm>
              <a:off x="9558218" y="10690860"/>
              <a:ext cx="1301100" cy="36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a:p>
          </p:txBody>
        </p:sp>
        <p:grpSp>
          <p:nvGrpSpPr>
            <p:cNvPr id="352" name="Google Shape;352;p30"/>
            <p:cNvGrpSpPr/>
            <p:nvPr/>
          </p:nvGrpSpPr>
          <p:grpSpPr>
            <a:xfrm>
              <a:off x="847527" y="232410"/>
              <a:ext cx="10287000" cy="10299700"/>
              <a:chOff x="0" y="-6350"/>
              <a:chExt cx="10287000" cy="10299700"/>
            </a:xfrm>
          </p:grpSpPr>
          <p:sp>
            <p:nvSpPr>
              <p:cNvPr id="353" name="Google Shape;353;p30"/>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24705"/>
                </a:srgbClr>
              </a:solidFill>
              <a:ln>
                <a:noFill/>
              </a:ln>
            </p:spPr>
          </p:sp>
          <p:sp>
            <p:nvSpPr>
              <p:cNvPr id="354" name="Google Shape;354;p30"/>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24705"/>
                </a:srgbClr>
              </a:solidFill>
              <a:ln>
                <a:noFill/>
              </a:ln>
            </p:spPr>
          </p:sp>
          <p:sp>
            <p:nvSpPr>
              <p:cNvPr id="355" name="Google Shape;355;p30"/>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24705"/>
                </a:srgbClr>
              </a:solidFill>
              <a:ln>
                <a:noFill/>
              </a:ln>
            </p:spPr>
          </p:sp>
          <p:sp>
            <p:nvSpPr>
              <p:cNvPr id="356" name="Google Shape;356;p30"/>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24705"/>
                </a:srgbClr>
              </a:solidFill>
              <a:ln>
                <a:noFill/>
              </a:ln>
            </p:spPr>
          </p:sp>
          <p:sp>
            <p:nvSpPr>
              <p:cNvPr id="357" name="Google Shape;357;p30"/>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24705"/>
                </a:srgbClr>
              </a:solidFill>
              <a:ln>
                <a:noFill/>
              </a:ln>
            </p:spPr>
          </p:sp>
          <p:sp>
            <p:nvSpPr>
              <p:cNvPr id="358" name="Google Shape;358;p30"/>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60B3DD">
                  <a:alpha val="60000"/>
                </a:srgbClr>
              </a:solidFill>
              <a:ln>
                <a:noFill/>
              </a:ln>
            </p:spPr>
          </p:sp>
        </p:grpSp>
        <p:sp>
          <p:nvSpPr>
            <p:cNvPr id="359" name="Google Shape;359;p30"/>
            <p:cNvSpPr txBox="1"/>
            <p:nvPr/>
          </p:nvSpPr>
          <p:spPr>
            <a:xfrm>
              <a:off x="0" y="2019300"/>
              <a:ext cx="644400" cy="36060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endParaRPr/>
            </a:p>
          </p:txBody>
        </p:sp>
        <p:sp>
          <p:nvSpPr>
            <p:cNvPr id="360" name="Google Shape;360;p30"/>
            <p:cNvSpPr txBox="1"/>
            <p:nvPr/>
          </p:nvSpPr>
          <p:spPr>
            <a:xfrm>
              <a:off x="39489" y="4076700"/>
              <a:ext cx="604800" cy="36060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endParaRPr/>
            </a:p>
          </p:txBody>
        </p:sp>
        <p:sp>
          <p:nvSpPr>
            <p:cNvPr id="361" name="Google Shape;361;p30"/>
            <p:cNvSpPr txBox="1"/>
            <p:nvPr/>
          </p:nvSpPr>
          <p:spPr>
            <a:xfrm>
              <a:off x="121841" y="8191500"/>
              <a:ext cx="522600" cy="36060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endParaRPr/>
            </a:p>
          </p:txBody>
        </p:sp>
        <p:grpSp>
          <p:nvGrpSpPr>
            <p:cNvPr id="362" name="Google Shape;362;p30"/>
            <p:cNvGrpSpPr/>
            <p:nvPr/>
          </p:nvGrpSpPr>
          <p:grpSpPr>
            <a:xfrm>
              <a:off x="845794" y="232410"/>
              <a:ext cx="10288732" cy="10293350"/>
              <a:chOff x="-1732" y="-6350"/>
              <a:chExt cx="10288732" cy="10293350"/>
            </a:xfrm>
          </p:grpSpPr>
          <p:sp>
            <p:nvSpPr>
              <p:cNvPr id="363" name="Google Shape;363;p30"/>
              <p:cNvSpPr/>
              <p:nvPr/>
            </p:nvSpPr>
            <p:spPr>
              <a:xfrm>
                <a:off x="-1732" y="8216863"/>
                <a:ext cx="1855125" cy="2070137"/>
              </a:xfrm>
              <a:custGeom>
                <a:avLst/>
                <a:gdLst/>
                <a:ahLst/>
                <a:cxnLst/>
                <a:rect l="l" t="t" r="r" b="b"/>
                <a:pathLst>
                  <a:path w="1855125" h="2070137" extrusionOk="0">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2D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108835" y="6165850"/>
                <a:ext cx="1851660" cy="4121150"/>
              </a:xfrm>
              <a:custGeom>
                <a:avLst/>
                <a:gdLst/>
                <a:ahLst/>
                <a:cxnLst/>
                <a:rect l="l" t="t" r="r" b="b"/>
                <a:pathLst>
                  <a:path w="1851660" h="4121150" extrusionOk="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2D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217670" y="4108450"/>
                <a:ext cx="1851660" cy="6178550"/>
              </a:xfrm>
              <a:custGeom>
                <a:avLst/>
                <a:gdLst/>
                <a:ahLst/>
                <a:cxnLst/>
                <a:rect l="l" t="t" r="r" b="b"/>
                <a:pathLst>
                  <a:path w="1851660" h="6178550" extrusionOk="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2D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6326505" y="2051050"/>
                <a:ext cx="1851660" cy="8235950"/>
              </a:xfrm>
              <a:custGeom>
                <a:avLst/>
                <a:gdLst/>
                <a:ahLst/>
                <a:cxnLst/>
                <a:rect l="l" t="t" r="r" b="b"/>
                <a:pathLst>
                  <a:path w="1851660" h="8235950" extrusionOk="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2D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8435340" y="-6350"/>
                <a:ext cx="1851660" cy="10293350"/>
              </a:xfrm>
              <a:custGeom>
                <a:avLst/>
                <a:gdLst/>
                <a:ahLst/>
                <a:cxnLst/>
                <a:rect l="l" t="t" r="r" b="b"/>
                <a:pathLst>
                  <a:path w="1851660" h="10293350" extrusionOk="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2D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0" y="9251950"/>
                <a:ext cx="1851660" cy="1035050"/>
              </a:xfrm>
              <a:custGeom>
                <a:avLst/>
                <a:gdLst/>
                <a:ahLst/>
                <a:cxnLst/>
                <a:rect l="l" t="t" r="r" b="b"/>
                <a:pathLst>
                  <a:path w="1851660" h="1035050" extrusionOk="0">
                    <a:moveTo>
                      <a:pt x="0" y="0"/>
                    </a:moveTo>
                    <a:lnTo>
                      <a:pt x="1851660" y="0"/>
                    </a:lnTo>
                    <a:lnTo>
                      <a:pt x="1851660" y="1035050"/>
                    </a:lnTo>
                    <a:lnTo>
                      <a:pt x="0" y="1035050"/>
                    </a:lnTo>
                    <a:close/>
                  </a:path>
                </a:pathLst>
              </a:custGeom>
              <a:solidFill>
                <a:srgbClr val="41B8D5"/>
              </a:solidFill>
              <a:ln>
                <a:noFill/>
              </a:ln>
            </p:spPr>
          </p:sp>
          <p:sp>
            <p:nvSpPr>
              <p:cNvPr id="369" name="Google Shape;369;p30"/>
              <p:cNvSpPr/>
              <p:nvPr/>
            </p:nvSpPr>
            <p:spPr>
              <a:xfrm>
                <a:off x="2108835" y="6990080"/>
                <a:ext cx="1851660" cy="3296920"/>
              </a:xfrm>
              <a:custGeom>
                <a:avLst/>
                <a:gdLst/>
                <a:ahLst/>
                <a:cxnLst/>
                <a:rect l="l" t="t" r="r" b="b"/>
                <a:pathLst>
                  <a:path w="1851660" h="3296920" extrusionOk="0">
                    <a:moveTo>
                      <a:pt x="0" y="0"/>
                    </a:moveTo>
                    <a:lnTo>
                      <a:pt x="1851660" y="0"/>
                    </a:lnTo>
                    <a:lnTo>
                      <a:pt x="1851660" y="3296920"/>
                    </a:lnTo>
                    <a:lnTo>
                      <a:pt x="0" y="3296920"/>
                    </a:lnTo>
                    <a:close/>
                  </a:path>
                </a:pathLst>
              </a:custGeom>
              <a:solidFill>
                <a:srgbClr val="41B8D5"/>
              </a:solidFill>
              <a:ln>
                <a:noFill/>
              </a:ln>
            </p:spPr>
          </p:sp>
          <p:sp>
            <p:nvSpPr>
              <p:cNvPr id="370" name="Google Shape;370;p30"/>
              <p:cNvSpPr/>
              <p:nvPr/>
            </p:nvSpPr>
            <p:spPr>
              <a:xfrm>
                <a:off x="4217670" y="5138208"/>
                <a:ext cx="1851660" cy="5148792"/>
              </a:xfrm>
              <a:custGeom>
                <a:avLst/>
                <a:gdLst/>
                <a:ahLst/>
                <a:cxnLst/>
                <a:rect l="l" t="t" r="r" b="b"/>
                <a:pathLst>
                  <a:path w="1851660" h="5148792" extrusionOk="0">
                    <a:moveTo>
                      <a:pt x="0" y="0"/>
                    </a:moveTo>
                    <a:lnTo>
                      <a:pt x="1851660" y="0"/>
                    </a:lnTo>
                    <a:lnTo>
                      <a:pt x="1851660" y="5148792"/>
                    </a:lnTo>
                    <a:lnTo>
                      <a:pt x="0" y="5148792"/>
                    </a:lnTo>
                    <a:close/>
                  </a:path>
                </a:pathLst>
              </a:custGeom>
              <a:solidFill>
                <a:srgbClr val="41B8D5"/>
              </a:solidFill>
              <a:ln>
                <a:noFill/>
              </a:ln>
            </p:spPr>
          </p:sp>
          <p:sp>
            <p:nvSpPr>
              <p:cNvPr id="371" name="Google Shape;371;p30"/>
              <p:cNvSpPr/>
              <p:nvPr/>
            </p:nvSpPr>
            <p:spPr>
              <a:xfrm>
                <a:off x="6326505" y="3698240"/>
                <a:ext cx="1851660" cy="6588760"/>
              </a:xfrm>
              <a:custGeom>
                <a:avLst/>
                <a:gdLst/>
                <a:ahLst/>
                <a:cxnLst/>
                <a:rect l="l" t="t" r="r" b="b"/>
                <a:pathLst>
                  <a:path w="1851660" h="6588760" extrusionOk="0">
                    <a:moveTo>
                      <a:pt x="0" y="0"/>
                    </a:moveTo>
                    <a:lnTo>
                      <a:pt x="1851660" y="0"/>
                    </a:lnTo>
                    <a:lnTo>
                      <a:pt x="1851660" y="6588760"/>
                    </a:lnTo>
                    <a:lnTo>
                      <a:pt x="0" y="6588760"/>
                    </a:lnTo>
                    <a:close/>
                  </a:path>
                </a:pathLst>
              </a:custGeom>
              <a:solidFill>
                <a:srgbClr val="41B8D5"/>
              </a:solidFill>
              <a:ln>
                <a:noFill/>
              </a:ln>
            </p:spPr>
          </p:sp>
          <p:sp>
            <p:nvSpPr>
              <p:cNvPr id="372" name="Google Shape;372;p30"/>
              <p:cNvSpPr/>
              <p:nvPr/>
            </p:nvSpPr>
            <p:spPr>
              <a:xfrm>
                <a:off x="8435340" y="1640586"/>
                <a:ext cx="1851660" cy="8646414"/>
              </a:xfrm>
              <a:custGeom>
                <a:avLst/>
                <a:gdLst/>
                <a:ahLst/>
                <a:cxnLst/>
                <a:rect l="l" t="t" r="r" b="b"/>
                <a:pathLst>
                  <a:path w="1851660" h="8646414" extrusionOk="0">
                    <a:moveTo>
                      <a:pt x="0" y="0"/>
                    </a:moveTo>
                    <a:lnTo>
                      <a:pt x="1851660" y="0"/>
                    </a:lnTo>
                    <a:lnTo>
                      <a:pt x="1851660" y="8646414"/>
                    </a:lnTo>
                    <a:lnTo>
                      <a:pt x="0" y="8646414"/>
                    </a:lnTo>
                    <a:close/>
                  </a:path>
                </a:pathLst>
              </a:custGeom>
              <a:solidFill>
                <a:srgbClr val="41B8D5"/>
              </a:solidFill>
              <a:ln>
                <a:noFill/>
              </a:ln>
            </p:spPr>
          </p:sp>
          <p:sp>
            <p:nvSpPr>
              <p:cNvPr id="373" name="Google Shape;373;p30"/>
              <p:cNvSpPr/>
              <p:nvPr/>
            </p:nvSpPr>
            <p:spPr>
              <a:xfrm>
                <a:off x="0" y="10287000"/>
                <a:ext cx="1851660" cy="0"/>
              </a:xfrm>
              <a:custGeom>
                <a:avLst/>
                <a:gdLst/>
                <a:ahLst/>
                <a:cxnLst/>
                <a:rect l="l" t="t" r="r" b="b"/>
                <a:pathLst>
                  <a:path w="1851660" h="120000" extrusionOk="0">
                    <a:moveTo>
                      <a:pt x="0" y="0"/>
                    </a:moveTo>
                    <a:lnTo>
                      <a:pt x="1851660" y="0"/>
                    </a:lnTo>
                    <a:lnTo>
                      <a:pt x="1851660" y="0"/>
                    </a:lnTo>
                    <a:lnTo>
                      <a:pt x="0" y="0"/>
                    </a:lnTo>
                    <a:close/>
                  </a:path>
                </a:pathLst>
              </a:custGeom>
              <a:solidFill>
                <a:srgbClr val="6CE5E8"/>
              </a:solidFill>
              <a:ln>
                <a:noFill/>
              </a:ln>
            </p:spPr>
          </p:sp>
          <p:sp>
            <p:nvSpPr>
              <p:cNvPr id="374" name="Google Shape;374;p30"/>
              <p:cNvSpPr/>
              <p:nvPr/>
            </p:nvSpPr>
            <p:spPr>
              <a:xfrm>
                <a:off x="2108835" y="8638540"/>
                <a:ext cx="1851660" cy="1648460"/>
              </a:xfrm>
              <a:custGeom>
                <a:avLst/>
                <a:gdLst/>
                <a:ahLst/>
                <a:cxnLst/>
                <a:rect l="l" t="t" r="r" b="b"/>
                <a:pathLst>
                  <a:path w="1851660" h="1648460" extrusionOk="0">
                    <a:moveTo>
                      <a:pt x="0" y="0"/>
                    </a:moveTo>
                    <a:lnTo>
                      <a:pt x="1851660" y="0"/>
                    </a:lnTo>
                    <a:lnTo>
                      <a:pt x="1851660" y="1648460"/>
                    </a:lnTo>
                    <a:lnTo>
                      <a:pt x="0" y="1648460"/>
                    </a:lnTo>
                    <a:close/>
                  </a:path>
                </a:pathLst>
              </a:custGeom>
              <a:solidFill>
                <a:srgbClr val="6CE5E8"/>
              </a:solidFill>
              <a:ln>
                <a:noFill/>
              </a:ln>
            </p:spPr>
          </p:sp>
          <p:sp>
            <p:nvSpPr>
              <p:cNvPr id="375" name="Google Shape;375;p30"/>
              <p:cNvSpPr/>
              <p:nvPr/>
            </p:nvSpPr>
            <p:spPr>
              <a:xfrm>
                <a:off x="6326505" y="6580822"/>
                <a:ext cx="1851660" cy="3706178"/>
              </a:xfrm>
              <a:custGeom>
                <a:avLst/>
                <a:gdLst/>
                <a:ahLst/>
                <a:cxnLst/>
                <a:rect l="l" t="t" r="r" b="b"/>
                <a:pathLst>
                  <a:path w="1851660" h="3706178" extrusionOk="0">
                    <a:moveTo>
                      <a:pt x="0" y="0"/>
                    </a:moveTo>
                    <a:lnTo>
                      <a:pt x="1851660" y="0"/>
                    </a:lnTo>
                    <a:lnTo>
                      <a:pt x="1851660" y="3706178"/>
                    </a:lnTo>
                    <a:lnTo>
                      <a:pt x="0" y="3706178"/>
                    </a:lnTo>
                    <a:close/>
                  </a:path>
                </a:pathLst>
              </a:custGeom>
              <a:solidFill>
                <a:srgbClr val="6CE5E8"/>
              </a:solidFill>
              <a:ln>
                <a:noFill/>
              </a:ln>
            </p:spPr>
          </p:sp>
          <p:sp>
            <p:nvSpPr>
              <p:cNvPr id="376" name="Google Shape;376;p30"/>
              <p:cNvSpPr/>
              <p:nvPr/>
            </p:nvSpPr>
            <p:spPr>
              <a:xfrm>
                <a:off x="8435340" y="5757926"/>
                <a:ext cx="1851660" cy="4529074"/>
              </a:xfrm>
              <a:custGeom>
                <a:avLst/>
                <a:gdLst/>
                <a:ahLst/>
                <a:cxnLst/>
                <a:rect l="l" t="t" r="r" b="b"/>
                <a:pathLst>
                  <a:path w="1851660" h="4529074" extrusionOk="0">
                    <a:moveTo>
                      <a:pt x="0" y="0"/>
                    </a:moveTo>
                    <a:lnTo>
                      <a:pt x="1851660" y="0"/>
                    </a:lnTo>
                    <a:lnTo>
                      <a:pt x="1851660" y="4529074"/>
                    </a:lnTo>
                    <a:lnTo>
                      <a:pt x="0" y="4529074"/>
                    </a:lnTo>
                    <a:close/>
                  </a:path>
                </a:pathLst>
              </a:custGeom>
              <a:solidFill>
                <a:srgbClr val="6CE5E8"/>
              </a:solidFill>
              <a:ln>
                <a:noFill/>
              </a:ln>
            </p:spPr>
          </p:sp>
          <p:sp>
            <p:nvSpPr>
              <p:cNvPr id="377" name="Google Shape;377;p30"/>
              <p:cNvSpPr/>
              <p:nvPr/>
            </p:nvSpPr>
            <p:spPr>
              <a:xfrm>
                <a:off x="4217670" y="7197725"/>
                <a:ext cx="1851660" cy="3089275"/>
              </a:xfrm>
              <a:custGeom>
                <a:avLst/>
                <a:gdLst/>
                <a:ahLst/>
                <a:cxnLst/>
                <a:rect l="l" t="t" r="r" b="b"/>
                <a:pathLst>
                  <a:path w="1851660" h="3089275" extrusionOk="0">
                    <a:moveTo>
                      <a:pt x="0" y="0"/>
                    </a:moveTo>
                    <a:lnTo>
                      <a:pt x="1851660" y="0"/>
                    </a:lnTo>
                    <a:lnTo>
                      <a:pt x="1851660" y="3089275"/>
                    </a:lnTo>
                    <a:lnTo>
                      <a:pt x="0" y="3089275"/>
                    </a:lnTo>
                    <a:close/>
                  </a:path>
                </a:pathLst>
              </a:custGeom>
              <a:solidFill>
                <a:srgbClr val="6CE5E8"/>
              </a:solidFill>
              <a:ln>
                <a:noFill/>
              </a:ln>
            </p:spPr>
          </p:sp>
        </p:grpSp>
      </p:grpSp>
      <p:sp>
        <p:nvSpPr>
          <p:cNvPr id="378" name="Google Shape;378;p30"/>
          <p:cNvSpPr txBox="1"/>
          <p:nvPr/>
        </p:nvSpPr>
        <p:spPr>
          <a:xfrm>
            <a:off x="756575" y="1875350"/>
            <a:ext cx="10552500" cy="852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solidFill>
                  <a:schemeClr val="lt1"/>
                </a:solidFill>
                <a:latin typeface="Calibri"/>
                <a:ea typeface="Calibri"/>
                <a:cs typeface="Calibri"/>
                <a:sym typeface="Calibri"/>
              </a:rPr>
              <a:t>The overall progress can be considered positive. The voice-controlled smart home automation system using ESP32 and Alexa/Google Home was successfully implemented, and various tests and experiments were conducted to ensure that the system was functioning as intended.</a:t>
            </a: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400">
                <a:solidFill>
                  <a:schemeClr val="lt1"/>
                </a:solidFill>
                <a:latin typeface="Calibri"/>
                <a:ea typeface="Calibri"/>
                <a:cs typeface="Calibri"/>
                <a:sym typeface="Calibri"/>
              </a:rPr>
              <a:t>The project achieved its primary objectives, including the ability to control various home appliances and systems using voice commands, as well as the ability to monitor and receive notifications about home conditions using sensors and the Alexa/Google Home app. The Gantt chart was followed, and progress was made on a monthly basis, with the project being completed within the specified timeline.</a:t>
            </a: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400">
                <a:solidFill>
                  <a:schemeClr val="lt1"/>
                </a:solidFill>
                <a:latin typeface="Calibri"/>
                <a:ea typeface="Calibri"/>
                <a:cs typeface="Calibri"/>
                <a:sym typeface="Calibri"/>
              </a:rPr>
              <a:t>However, there were also some limitations and challenges encountered, such as connectivity issues and technical challenges, which required additional troubleshooting and debugging. These challenges were overcome through the application of appropriate methodologies, tools, and techniques, and the final system was found to be stable and reliable.</a:t>
            </a: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400">
                <a:solidFill>
                  <a:schemeClr val="lt1"/>
                </a:solidFill>
                <a:latin typeface="Calibri"/>
                <a:ea typeface="Calibri"/>
                <a:cs typeface="Calibri"/>
                <a:sym typeface="Calibri"/>
              </a:rPr>
              <a:t>Overall, the project can be considered a success, with the voice-controlled smart home automation system demonstrating its potential to greatly enhance the convenience and efficiency of home management. The project also provided valuable insights into the challenges and opportunities involved in the development of home automation systems, which will be useful in future research and development efforts in this area.</a:t>
            </a:r>
            <a:endParaRPr sz="2400">
              <a:solidFill>
                <a:schemeClr val="lt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31"/>
          <p:cNvPicPr preferRelativeResize="0"/>
          <p:nvPr/>
        </p:nvPicPr>
        <p:blipFill rotWithShape="1">
          <a:blip r:embed="rId3">
            <a:alphaModFix/>
          </a:blip>
          <a:srcRect t="7825" b="7824"/>
          <a:stretch/>
        </p:blipFill>
        <p:spPr>
          <a:xfrm>
            <a:off x="50" y="0"/>
            <a:ext cx="18288001" cy="10286999"/>
          </a:xfrm>
          <a:prstGeom prst="rect">
            <a:avLst/>
          </a:prstGeom>
          <a:noFill/>
          <a:ln>
            <a:noFill/>
          </a:ln>
        </p:spPr>
      </p:pic>
      <p:sp>
        <p:nvSpPr>
          <p:cNvPr id="384" name="Google Shape;384;p31"/>
          <p:cNvSpPr txBox="1"/>
          <p:nvPr/>
        </p:nvSpPr>
        <p:spPr>
          <a:xfrm>
            <a:off x="7010537" y="6815963"/>
            <a:ext cx="44019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IR remote Support</a:t>
            </a:r>
            <a:endParaRPr/>
          </a:p>
        </p:txBody>
      </p:sp>
      <p:sp>
        <p:nvSpPr>
          <p:cNvPr id="385" name="Google Shape;385;p31"/>
          <p:cNvSpPr txBox="1"/>
          <p:nvPr/>
        </p:nvSpPr>
        <p:spPr>
          <a:xfrm>
            <a:off x="1227225" y="6889900"/>
            <a:ext cx="42543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Fan regulator </a:t>
            </a:r>
            <a:endParaRPr/>
          </a:p>
        </p:txBody>
      </p:sp>
      <p:sp>
        <p:nvSpPr>
          <p:cNvPr id="386" name="Google Shape;386;p31"/>
          <p:cNvSpPr txBox="1"/>
          <p:nvPr/>
        </p:nvSpPr>
        <p:spPr>
          <a:xfrm>
            <a:off x="13640228" y="6815977"/>
            <a:ext cx="3306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Mobile App</a:t>
            </a:r>
            <a:endParaRPr/>
          </a:p>
        </p:txBody>
      </p:sp>
      <p:sp>
        <p:nvSpPr>
          <p:cNvPr id="387" name="Google Shape;387;p31"/>
          <p:cNvSpPr txBox="1"/>
          <p:nvPr/>
        </p:nvSpPr>
        <p:spPr>
          <a:xfrm>
            <a:off x="1613300" y="7770450"/>
            <a:ext cx="3731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Font typeface="Arial"/>
              <a:buNone/>
            </a:pPr>
            <a:r>
              <a:rPr lang="en-US" sz="2400">
                <a:solidFill>
                  <a:srgbClr val="FFFFFF"/>
                </a:solidFill>
                <a:latin typeface="Montserrat"/>
                <a:ea typeface="Montserrat"/>
                <a:cs typeface="Montserrat"/>
                <a:sym typeface="Montserrat"/>
              </a:rPr>
              <a:t>Implementing  manual fan regulation option with SmartThings.</a:t>
            </a:r>
            <a:endParaRPr/>
          </a:p>
        </p:txBody>
      </p:sp>
      <p:sp>
        <p:nvSpPr>
          <p:cNvPr id="388" name="Google Shape;388;p31"/>
          <p:cNvSpPr txBox="1"/>
          <p:nvPr/>
        </p:nvSpPr>
        <p:spPr>
          <a:xfrm>
            <a:off x="1613300" y="1028700"/>
            <a:ext cx="15061500" cy="18543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en-US" sz="12046">
                <a:solidFill>
                  <a:schemeClr val="lt1"/>
                </a:solidFill>
                <a:latin typeface="Teko Medium"/>
                <a:ea typeface="Teko Medium"/>
                <a:cs typeface="Teko Medium"/>
                <a:sym typeface="Teko Medium"/>
              </a:rPr>
              <a:t>Further Plane of Action</a:t>
            </a:r>
            <a:endParaRPr/>
          </a:p>
        </p:txBody>
      </p:sp>
      <p:grpSp>
        <p:nvGrpSpPr>
          <p:cNvPr id="389" name="Google Shape;389;p31"/>
          <p:cNvGrpSpPr/>
          <p:nvPr/>
        </p:nvGrpSpPr>
        <p:grpSpPr>
          <a:xfrm>
            <a:off x="5305623" y="4944929"/>
            <a:ext cx="395370" cy="397142"/>
            <a:chOff x="1813" y="0"/>
            <a:chExt cx="809173" cy="812800"/>
          </a:xfrm>
        </p:grpSpPr>
        <p:sp>
          <p:nvSpPr>
            <p:cNvPr id="390" name="Google Shape;390;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2" name="Google Shape;392;p31"/>
          <p:cNvGrpSpPr/>
          <p:nvPr/>
        </p:nvGrpSpPr>
        <p:grpSpPr>
          <a:xfrm>
            <a:off x="6007483" y="4944929"/>
            <a:ext cx="395370" cy="397142"/>
            <a:chOff x="1813" y="0"/>
            <a:chExt cx="809173" cy="812800"/>
          </a:xfrm>
        </p:grpSpPr>
        <p:sp>
          <p:nvSpPr>
            <p:cNvPr id="393" name="Google Shape;393;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5" name="Google Shape;395;p31"/>
          <p:cNvGrpSpPr/>
          <p:nvPr/>
        </p:nvGrpSpPr>
        <p:grpSpPr>
          <a:xfrm>
            <a:off x="6709343" y="4944929"/>
            <a:ext cx="395370" cy="397142"/>
            <a:chOff x="1813" y="0"/>
            <a:chExt cx="809173" cy="812800"/>
          </a:xfrm>
        </p:grpSpPr>
        <p:sp>
          <p:nvSpPr>
            <p:cNvPr id="396" name="Google Shape;396;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8" name="Google Shape;398;p31"/>
          <p:cNvGrpSpPr/>
          <p:nvPr/>
        </p:nvGrpSpPr>
        <p:grpSpPr>
          <a:xfrm>
            <a:off x="11183287" y="4886447"/>
            <a:ext cx="395370" cy="397142"/>
            <a:chOff x="1813" y="0"/>
            <a:chExt cx="809173" cy="812800"/>
          </a:xfrm>
        </p:grpSpPr>
        <p:sp>
          <p:nvSpPr>
            <p:cNvPr id="399" name="Google Shape;399;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1" name="Google Shape;401;p31"/>
          <p:cNvGrpSpPr/>
          <p:nvPr/>
        </p:nvGrpSpPr>
        <p:grpSpPr>
          <a:xfrm>
            <a:off x="11885147" y="4886447"/>
            <a:ext cx="395370" cy="397142"/>
            <a:chOff x="1813" y="0"/>
            <a:chExt cx="809173" cy="812800"/>
          </a:xfrm>
        </p:grpSpPr>
        <p:sp>
          <p:nvSpPr>
            <p:cNvPr id="402" name="Google Shape;402;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4" name="Google Shape;404;p31"/>
          <p:cNvGrpSpPr/>
          <p:nvPr/>
        </p:nvGrpSpPr>
        <p:grpSpPr>
          <a:xfrm>
            <a:off x="12587007" y="4886447"/>
            <a:ext cx="395370" cy="397142"/>
            <a:chOff x="1813" y="0"/>
            <a:chExt cx="809173" cy="812800"/>
          </a:xfrm>
        </p:grpSpPr>
        <p:sp>
          <p:nvSpPr>
            <p:cNvPr id="405" name="Google Shape;405;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7" name="Google Shape;407;p31"/>
          <p:cNvSpPr txBox="1"/>
          <p:nvPr/>
        </p:nvSpPr>
        <p:spPr>
          <a:xfrm>
            <a:off x="7460227" y="7641000"/>
            <a:ext cx="35025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rgbClr val="FFFFFF"/>
                </a:solidFill>
                <a:latin typeface="Montserrat"/>
                <a:ea typeface="Montserrat"/>
                <a:cs typeface="Montserrat"/>
                <a:sym typeface="Montserrat"/>
              </a:rPr>
              <a:t>Addition of IR remote support for enabling offline and manual  control.</a:t>
            </a:r>
            <a:endParaRPr sz="2400">
              <a:solidFill>
                <a:srgbClr val="FFFFFF"/>
              </a:solidFill>
              <a:latin typeface="Montserrat"/>
              <a:ea typeface="Montserrat"/>
              <a:cs typeface="Montserrat"/>
              <a:sym typeface="Montserrat"/>
            </a:endParaRPr>
          </a:p>
        </p:txBody>
      </p:sp>
      <p:sp>
        <p:nvSpPr>
          <p:cNvPr id="408" name="Google Shape;408;p31"/>
          <p:cNvSpPr txBox="1"/>
          <p:nvPr/>
        </p:nvSpPr>
        <p:spPr>
          <a:xfrm>
            <a:off x="13296875" y="7641000"/>
            <a:ext cx="39927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rgbClr val="FFFFFF"/>
                </a:solidFill>
                <a:latin typeface="Montserrat"/>
                <a:ea typeface="Montserrat"/>
                <a:cs typeface="Montserrat"/>
                <a:sym typeface="Montserrat"/>
              </a:rPr>
              <a:t>Adding mobile application support that does not depend on APIs like google and alexa.</a:t>
            </a:r>
            <a:endParaRPr sz="2400">
              <a:solidFill>
                <a:srgbClr val="FFFFFF"/>
              </a:solidFill>
              <a:latin typeface="Montserrat"/>
              <a:ea typeface="Montserrat"/>
              <a:cs typeface="Montserrat"/>
              <a:sym typeface="Montserrat"/>
            </a:endParaRPr>
          </a:p>
        </p:txBody>
      </p:sp>
      <p:pic>
        <p:nvPicPr>
          <p:cNvPr id="409" name="Google Shape;409;p31"/>
          <p:cNvPicPr preferRelativeResize="0"/>
          <p:nvPr/>
        </p:nvPicPr>
        <p:blipFill>
          <a:blip r:embed="rId4">
            <a:alphaModFix/>
          </a:blip>
          <a:stretch>
            <a:fillRect/>
          </a:stretch>
        </p:blipFill>
        <p:spPr>
          <a:xfrm>
            <a:off x="1227225" y="3104539"/>
            <a:ext cx="3637150" cy="3630412"/>
          </a:xfrm>
          <a:prstGeom prst="rect">
            <a:avLst/>
          </a:prstGeom>
          <a:noFill/>
          <a:ln>
            <a:noFill/>
          </a:ln>
        </p:spPr>
      </p:pic>
      <p:pic>
        <p:nvPicPr>
          <p:cNvPr id="410" name="Google Shape;410;p31"/>
          <p:cNvPicPr preferRelativeResize="0"/>
          <p:nvPr/>
        </p:nvPicPr>
        <p:blipFill>
          <a:blip r:embed="rId5">
            <a:alphaModFix/>
          </a:blip>
          <a:stretch>
            <a:fillRect/>
          </a:stretch>
        </p:blipFill>
        <p:spPr>
          <a:xfrm>
            <a:off x="7392888" y="2883010"/>
            <a:ext cx="3637150" cy="3643961"/>
          </a:xfrm>
          <a:prstGeom prst="rect">
            <a:avLst/>
          </a:prstGeom>
          <a:noFill/>
          <a:ln>
            <a:noFill/>
          </a:ln>
        </p:spPr>
      </p:pic>
      <p:pic>
        <p:nvPicPr>
          <p:cNvPr id="411" name="Google Shape;411;p31"/>
          <p:cNvPicPr preferRelativeResize="0"/>
          <p:nvPr/>
        </p:nvPicPr>
        <p:blipFill>
          <a:blip r:embed="rId6">
            <a:alphaModFix/>
          </a:blip>
          <a:stretch>
            <a:fillRect/>
          </a:stretch>
        </p:blipFill>
        <p:spPr>
          <a:xfrm>
            <a:off x="13288875" y="2981050"/>
            <a:ext cx="3502501" cy="3502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3">
            <a:alphaModFix/>
          </a:blip>
          <a:srcRect t="7813" b="7813"/>
          <a:stretch/>
        </p:blipFill>
        <p:spPr>
          <a:xfrm>
            <a:off x="0" y="0"/>
            <a:ext cx="18288001" cy="10286999"/>
          </a:xfrm>
          <a:prstGeom prst="rect">
            <a:avLst/>
          </a:prstGeom>
          <a:noFill/>
          <a:ln>
            <a:noFill/>
          </a:ln>
        </p:spPr>
      </p:pic>
      <p:grpSp>
        <p:nvGrpSpPr>
          <p:cNvPr id="90" name="Google Shape;90;p14"/>
          <p:cNvGrpSpPr/>
          <p:nvPr/>
        </p:nvGrpSpPr>
        <p:grpSpPr>
          <a:xfrm>
            <a:off x="14866004" y="6140576"/>
            <a:ext cx="10980410" cy="11029628"/>
            <a:chOff x="1813" y="0"/>
            <a:chExt cx="809173" cy="812800"/>
          </a:xfrm>
        </p:grpSpPr>
        <p:sp>
          <p:nvSpPr>
            <p:cNvPr id="91" name="Google Shape;9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14"/>
          <p:cNvGrpSpPr/>
          <p:nvPr/>
        </p:nvGrpSpPr>
        <p:grpSpPr>
          <a:xfrm>
            <a:off x="4722553" y="2716662"/>
            <a:ext cx="9219600" cy="4523210"/>
            <a:chOff x="-255429" y="-3659467"/>
            <a:chExt cx="12292800" cy="9223511"/>
          </a:xfrm>
        </p:grpSpPr>
        <p:sp>
          <p:nvSpPr>
            <p:cNvPr id="94" name="Google Shape;94;p14"/>
            <p:cNvSpPr txBox="1"/>
            <p:nvPr/>
          </p:nvSpPr>
          <p:spPr>
            <a:xfrm>
              <a:off x="-255429" y="-3659467"/>
              <a:ext cx="12292800" cy="417450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3300">
                  <a:solidFill>
                    <a:schemeClr val="lt1"/>
                  </a:solidFill>
                  <a:latin typeface="Teko Medium"/>
                  <a:ea typeface="Teko Medium"/>
                  <a:cs typeface="Teko Medium"/>
                  <a:sym typeface="Teko Medium"/>
                </a:rPr>
                <a:t>Introduction</a:t>
              </a:r>
              <a:endParaRPr sz="2200"/>
            </a:p>
          </p:txBody>
        </p:sp>
        <p:sp>
          <p:nvSpPr>
            <p:cNvPr id="95" name="Google Shape;95;p14"/>
            <p:cNvSpPr txBox="1"/>
            <p:nvPr/>
          </p:nvSpPr>
          <p:spPr>
            <a:xfrm>
              <a:off x="322233" y="263944"/>
              <a:ext cx="11137500" cy="5300100"/>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16886">
                  <a:solidFill>
                    <a:schemeClr val="lt1"/>
                  </a:solidFill>
                  <a:latin typeface="Teko Medium"/>
                  <a:ea typeface="Teko Medium"/>
                  <a:cs typeface="Teko Medium"/>
                  <a:sym typeface="Teko Medium"/>
                </a:rPr>
                <a:t>Of Project</a:t>
              </a:r>
              <a:endParaRPr/>
            </a:p>
          </p:txBody>
        </p:sp>
      </p:grpSp>
      <p:grpSp>
        <p:nvGrpSpPr>
          <p:cNvPr id="96" name="Google Shape;96;p14"/>
          <p:cNvGrpSpPr/>
          <p:nvPr/>
        </p:nvGrpSpPr>
        <p:grpSpPr>
          <a:xfrm>
            <a:off x="-1173901" y="-1098156"/>
            <a:ext cx="3452997" cy="3468475"/>
            <a:chOff x="1813" y="0"/>
            <a:chExt cx="809173" cy="812800"/>
          </a:xfrm>
        </p:grpSpPr>
        <p:sp>
          <p:nvSpPr>
            <p:cNvPr id="97" name="Google Shape;9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9" name="Google Shape;99;p14"/>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100" name="Google Shape;100;p14"/>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sp>
        <p:nvSpPr>
          <p:cNvPr id="101" name="Google Shape;101;p14"/>
          <p:cNvSpPr txBox="1"/>
          <p:nvPr/>
        </p:nvSpPr>
        <p:spPr>
          <a:xfrm>
            <a:off x="6680299" y="8862060"/>
            <a:ext cx="4927500" cy="215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a:p>
        </p:txBody>
      </p:sp>
      <p:grpSp>
        <p:nvGrpSpPr>
          <p:cNvPr id="102" name="Google Shape;102;p14"/>
          <p:cNvGrpSpPr/>
          <p:nvPr/>
        </p:nvGrpSpPr>
        <p:grpSpPr>
          <a:xfrm>
            <a:off x="8946315" y="8312294"/>
            <a:ext cx="395370" cy="397142"/>
            <a:chOff x="1813" y="0"/>
            <a:chExt cx="809173" cy="812800"/>
          </a:xfrm>
        </p:grpSpPr>
        <p:sp>
          <p:nvSpPr>
            <p:cNvPr id="103" name="Google Shape;10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8244455" y="8312294"/>
            <a:ext cx="395362" cy="397134"/>
            <a:chOff x="1813" y="0"/>
            <a:chExt cx="809173" cy="812800"/>
          </a:xfrm>
        </p:grpSpPr>
        <p:sp>
          <p:nvSpPr>
            <p:cNvPr id="106" name="Google Shape;10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4"/>
          <p:cNvGrpSpPr/>
          <p:nvPr/>
        </p:nvGrpSpPr>
        <p:grpSpPr>
          <a:xfrm>
            <a:off x="9648175" y="8312294"/>
            <a:ext cx="395370" cy="397142"/>
            <a:chOff x="1813" y="0"/>
            <a:chExt cx="809173" cy="812800"/>
          </a:xfrm>
        </p:grpSpPr>
        <p:sp>
          <p:nvSpPr>
            <p:cNvPr id="109" name="Google Shape;109;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3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7" name="Google Shape;417;p3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418" name="Google Shape;418;p3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419" name="Google Shape;419;p3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420" name="Google Shape;420;p3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421" name="Google Shape;421;p3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5"/>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16" name="Google Shape;116;p15"/>
          <p:cNvSpPr txBox="1"/>
          <p:nvPr/>
        </p:nvSpPr>
        <p:spPr>
          <a:xfrm>
            <a:off x="756850" y="483525"/>
            <a:ext cx="8115300" cy="12315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chemeClr val="lt1"/>
                </a:solidFill>
                <a:latin typeface="Teko Medium"/>
                <a:ea typeface="Teko Medium"/>
                <a:cs typeface="Teko Medium"/>
                <a:sym typeface="Teko Medium"/>
              </a:rPr>
              <a:t>Introduction</a:t>
            </a:r>
            <a:endParaRPr sz="8000"/>
          </a:p>
        </p:txBody>
      </p:sp>
      <p:sp>
        <p:nvSpPr>
          <p:cNvPr id="117" name="Google Shape;117;p15"/>
          <p:cNvSpPr txBox="1"/>
          <p:nvPr/>
        </p:nvSpPr>
        <p:spPr>
          <a:xfrm>
            <a:off x="656825" y="2030500"/>
            <a:ext cx="8565000" cy="73821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200">
                <a:solidFill>
                  <a:srgbClr val="FFFFFF"/>
                </a:solidFill>
                <a:latin typeface="Montserrat"/>
                <a:ea typeface="Montserrat"/>
                <a:cs typeface="Montserrat"/>
                <a:sym typeface="Montserrat"/>
              </a:rPr>
              <a:t>Smart homes have become increasingly popular over the past few years. They offer a level of convenience and control that was previously unavailable. Our project is designed to take smart home automation to the next level.</a:t>
            </a:r>
            <a:endParaRPr sz="2200">
              <a:solidFill>
                <a:srgbClr val="FFFFFF"/>
              </a:solidFill>
              <a:latin typeface="Montserrat"/>
              <a:ea typeface="Montserrat"/>
              <a:cs typeface="Montserrat"/>
              <a:sym typeface="Montserrat"/>
            </a:endParaRPr>
          </a:p>
          <a:p>
            <a:pPr marL="0" marR="0" lvl="0" indent="0" algn="just" rtl="0">
              <a:lnSpc>
                <a:spcPct val="130000"/>
              </a:lnSpc>
              <a:spcBef>
                <a:spcPts val="0"/>
              </a:spcBef>
              <a:spcAft>
                <a:spcPts val="0"/>
              </a:spcAft>
              <a:buNone/>
            </a:pPr>
            <a:endParaRPr sz="2200">
              <a:solidFill>
                <a:srgbClr val="FFFFFF"/>
              </a:solidFill>
              <a:latin typeface="Montserrat"/>
              <a:ea typeface="Montserrat"/>
              <a:cs typeface="Montserrat"/>
              <a:sym typeface="Montserrat"/>
            </a:endParaRPr>
          </a:p>
          <a:p>
            <a:pPr marL="0" marR="0" lvl="0" indent="0" algn="just" rtl="0">
              <a:lnSpc>
                <a:spcPct val="130000"/>
              </a:lnSpc>
              <a:spcBef>
                <a:spcPts val="0"/>
              </a:spcBef>
              <a:spcAft>
                <a:spcPts val="0"/>
              </a:spcAft>
              <a:buNone/>
            </a:pPr>
            <a:r>
              <a:rPr lang="en-US" sz="2200">
                <a:solidFill>
                  <a:srgbClr val="FFFFFF"/>
                </a:solidFill>
                <a:latin typeface="Montserrat"/>
                <a:ea typeface="Montserrat"/>
                <a:cs typeface="Montserrat"/>
                <a:sym typeface="Montserrat"/>
              </a:rPr>
              <a:t>The ESP32 Switch Board is a low-cost, low-power, wireless switch board that can control various electrical devices in the home.</a:t>
            </a:r>
            <a:endParaRPr sz="2200">
              <a:solidFill>
                <a:srgbClr val="FFFFFF"/>
              </a:solidFill>
              <a:latin typeface="Montserrat"/>
              <a:ea typeface="Montserrat"/>
              <a:cs typeface="Montserrat"/>
              <a:sym typeface="Montserrat"/>
            </a:endParaRPr>
          </a:p>
          <a:p>
            <a:pPr marL="0" marR="0" lvl="0" indent="0" algn="just" rtl="0">
              <a:lnSpc>
                <a:spcPct val="130000"/>
              </a:lnSpc>
              <a:spcBef>
                <a:spcPts val="0"/>
              </a:spcBef>
              <a:spcAft>
                <a:spcPts val="0"/>
              </a:spcAft>
              <a:buNone/>
            </a:pPr>
            <a:endParaRPr sz="2200">
              <a:solidFill>
                <a:srgbClr val="FFFFFF"/>
              </a:solidFill>
              <a:latin typeface="Montserrat"/>
              <a:ea typeface="Montserrat"/>
              <a:cs typeface="Montserrat"/>
              <a:sym typeface="Montserrat"/>
            </a:endParaRPr>
          </a:p>
          <a:p>
            <a:pPr marL="0" marR="0" lvl="0" indent="0" algn="just" rtl="0">
              <a:lnSpc>
                <a:spcPct val="130000"/>
              </a:lnSpc>
              <a:spcBef>
                <a:spcPts val="0"/>
              </a:spcBef>
              <a:spcAft>
                <a:spcPts val="0"/>
              </a:spcAft>
              <a:buNone/>
            </a:pPr>
            <a:r>
              <a:rPr lang="en-US" sz="2200">
                <a:solidFill>
                  <a:srgbClr val="FFFFFF"/>
                </a:solidFill>
                <a:latin typeface="Montserrat"/>
                <a:ea typeface="Montserrat"/>
                <a:cs typeface="Montserrat"/>
                <a:sym typeface="Montserrat"/>
              </a:rPr>
              <a:t>Apart from the convenience and ease-of-use benefits, our project also has social and environmental benefits. By allowing users to control their home appliances remotely, we can help people with mobility issues or disabilities to live more independently. Additionally, our project can also help users reduce their energy consumption and carbon footprint by providing them with better control over their electrical devices.</a:t>
            </a:r>
            <a:endParaRPr sz="2200">
              <a:solidFill>
                <a:srgbClr val="FFFFFF"/>
              </a:solidFill>
              <a:latin typeface="Montserrat"/>
              <a:ea typeface="Montserrat"/>
              <a:cs typeface="Montserrat"/>
              <a:sym typeface="Montserrat"/>
            </a:endParaRPr>
          </a:p>
        </p:txBody>
      </p:sp>
      <p:cxnSp>
        <p:nvCxnSpPr>
          <p:cNvPr id="118" name="Google Shape;118;p15"/>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grpSp>
        <p:nvGrpSpPr>
          <p:cNvPr id="119" name="Google Shape;119;p15"/>
          <p:cNvGrpSpPr/>
          <p:nvPr/>
        </p:nvGrpSpPr>
        <p:grpSpPr>
          <a:xfrm>
            <a:off x="9535996" y="-781305"/>
            <a:ext cx="8638061" cy="11849555"/>
            <a:chOff x="0" y="0"/>
            <a:chExt cx="4591050" cy="6297930"/>
          </a:xfrm>
        </p:grpSpPr>
        <p:sp>
          <p:nvSpPr>
            <p:cNvPr id="120" name="Google Shape;120;p15"/>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4">
                <a:alphaModFix/>
              </a:blip>
              <a:stretch>
                <a:fillRect l="-16659" r="-166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5">
                <a:alphaModFix/>
              </a:blip>
              <a:stretch>
                <a:fillRect l="-38819" r="-3881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 name="Google Shape;123;p15"/>
          <p:cNvPicPr preferRelativeResize="0"/>
          <p:nvPr/>
        </p:nvPicPr>
        <p:blipFill>
          <a:blip r:embed="rId6">
            <a:alphaModFix/>
          </a:blip>
          <a:stretch>
            <a:fillRect/>
          </a:stretch>
        </p:blipFill>
        <p:spPr>
          <a:xfrm>
            <a:off x="13123125" y="2721075"/>
            <a:ext cx="4667851" cy="4819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6"/>
          <p:cNvPicPr preferRelativeResize="0"/>
          <p:nvPr/>
        </p:nvPicPr>
        <p:blipFill rotWithShape="1">
          <a:blip r:embed="rId3">
            <a:alphaModFix/>
          </a:blip>
          <a:srcRect t="21875" b="21875"/>
          <a:stretch/>
        </p:blipFill>
        <p:spPr>
          <a:xfrm>
            <a:off x="0" y="0"/>
            <a:ext cx="18288000" cy="10287002"/>
          </a:xfrm>
          <a:prstGeom prst="rect">
            <a:avLst/>
          </a:prstGeom>
          <a:noFill/>
          <a:ln>
            <a:noFill/>
          </a:ln>
        </p:spPr>
      </p:pic>
      <p:grpSp>
        <p:nvGrpSpPr>
          <p:cNvPr id="129" name="Google Shape;129;p16"/>
          <p:cNvGrpSpPr/>
          <p:nvPr/>
        </p:nvGrpSpPr>
        <p:grpSpPr>
          <a:xfrm>
            <a:off x="527634" y="2274787"/>
            <a:ext cx="17415655" cy="6436892"/>
            <a:chOff x="0" y="-38100"/>
            <a:chExt cx="4586809" cy="1695302"/>
          </a:xfrm>
        </p:grpSpPr>
        <p:sp>
          <p:nvSpPr>
            <p:cNvPr id="130" name="Google Shape;130;p16"/>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131" name="Google Shape;131;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 name="Google Shape;132;p16"/>
          <p:cNvGrpSpPr/>
          <p:nvPr/>
        </p:nvGrpSpPr>
        <p:grpSpPr>
          <a:xfrm>
            <a:off x="527634" y="2122387"/>
            <a:ext cx="17221261" cy="6436892"/>
            <a:chOff x="0" y="-38100"/>
            <a:chExt cx="4535611" cy="1695302"/>
          </a:xfrm>
        </p:grpSpPr>
        <p:sp>
          <p:nvSpPr>
            <p:cNvPr id="133" name="Google Shape;133;p16"/>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134" name="Google Shape;134;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16"/>
          <p:cNvSpPr txBox="1"/>
          <p:nvPr/>
        </p:nvSpPr>
        <p:spPr>
          <a:xfrm>
            <a:off x="1028700" y="3641500"/>
            <a:ext cx="4395900" cy="1854300"/>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46">
                <a:solidFill>
                  <a:schemeClr val="lt1"/>
                </a:solidFill>
                <a:latin typeface="Teko Medium"/>
                <a:ea typeface="Teko Medium"/>
                <a:cs typeface="Teko Medium"/>
                <a:sym typeface="Teko Medium"/>
              </a:rPr>
              <a:t>Novelty</a:t>
            </a:r>
            <a:endParaRPr/>
          </a:p>
        </p:txBody>
      </p:sp>
      <p:sp>
        <p:nvSpPr>
          <p:cNvPr id="136" name="Google Shape;136;p16"/>
          <p:cNvSpPr txBox="1"/>
          <p:nvPr/>
        </p:nvSpPr>
        <p:spPr>
          <a:xfrm>
            <a:off x="5933275" y="3013800"/>
            <a:ext cx="11636400" cy="19206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n-US" sz="2400">
                <a:solidFill>
                  <a:schemeClr val="lt1"/>
                </a:solidFill>
                <a:latin typeface="Montserrat"/>
                <a:ea typeface="Montserrat"/>
                <a:cs typeface="Montserrat"/>
                <a:sym typeface="Montserrat"/>
              </a:rPr>
              <a:t>The novelty of Voice-controlled ESP32 Switch Board with Amazon Alexa/Google Home Integration lies in its ability to integrate two popular voice assistants, Amazon Alexa and Google Home, with an ESP32-based smart switch board.</a:t>
            </a:r>
            <a:endParaRPr sz="2400">
              <a:solidFill>
                <a:schemeClr val="lt1"/>
              </a:solidFill>
              <a:latin typeface="Montserrat"/>
              <a:ea typeface="Montserrat"/>
              <a:cs typeface="Montserrat"/>
              <a:sym typeface="Montserrat"/>
            </a:endParaRPr>
          </a:p>
        </p:txBody>
      </p:sp>
      <p:sp>
        <p:nvSpPr>
          <p:cNvPr id="137" name="Google Shape;137;p16"/>
          <p:cNvSpPr txBox="1"/>
          <p:nvPr/>
        </p:nvSpPr>
        <p:spPr>
          <a:xfrm>
            <a:off x="5933275" y="5747250"/>
            <a:ext cx="11636400" cy="26475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The ESP32 microcontroller is a powerful and low-cost solution that can control a wide range of sensors and actuators, making it an ideal platform for home automation projects. The switch board can be operated through voice commands given by the user as well as on a manual basis without replacing old traditional switch boards.</a:t>
            </a:r>
            <a:endParaRPr sz="2400">
              <a:solidFill>
                <a:schemeClr val="lt1"/>
              </a:solidFill>
              <a:latin typeface="Montserrat"/>
              <a:ea typeface="Montserrat"/>
              <a:cs typeface="Montserrat"/>
              <a:sym typeface="Montserrat"/>
            </a:endParaRPr>
          </a:p>
          <a:p>
            <a:pPr marL="0" marR="0" lvl="0" indent="0" algn="just" rtl="0">
              <a:lnSpc>
                <a:spcPct val="139958"/>
              </a:lnSpc>
              <a:spcBef>
                <a:spcPts val="1200"/>
              </a:spcBef>
              <a:spcAft>
                <a:spcPts val="0"/>
              </a:spcAft>
              <a:buNone/>
            </a:pPr>
            <a:endParaRPr sz="2400">
              <a:solidFill>
                <a:schemeClr val="lt1"/>
              </a:solidFill>
              <a:latin typeface="Montserrat"/>
              <a:ea typeface="Montserrat"/>
              <a:cs typeface="Montserrat"/>
              <a:sym typeface="Montserrat"/>
            </a:endParaRPr>
          </a:p>
        </p:txBody>
      </p:sp>
      <p:cxnSp>
        <p:nvCxnSpPr>
          <p:cNvPr id="138" name="Google Shape;138;p16"/>
          <p:cNvCxnSpPr>
            <a:cxnSpLocks/>
          </p:cNvCxnSpPr>
          <p:nvPr/>
        </p:nvCxnSpPr>
        <p:spPr>
          <a:xfrm>
            <a:off x="5843510" y="5528751"/>
            <a:ext cx="12972124"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7"/>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144" name="Google Shape;144;p17"/>
          <p:cNvGrpSpPr/>
          <p:nvPr/>
        </p:nvGrpSpPr>
        <p:grpSpPr>
          <a:xfrm>
            <a:off x="12216745" y="3759200"/>
            <a:ext cx="6667973" cy="6697861"/>
            <a:chOff x="1813" y="0"/>
            <a:chExt cx="809173" cy="812800"/>
          </a:xfrm>
        </p:grpSpPr>
        <p:sp>
          <p:nvSpPr>
            <p:cNvPr id="145" name="Google Shape;145;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17"/>
          <p:cNvGrpSpPr/>
          <p:nvPr/>
        </p:nvGrpSpPr>
        <p:grpSpPr>
          <a:xfrm>
            <a:off x="5886688" y="3750370"/>
            <a:ext cx="6667973" cy="6697861"/>
            <a:chOff x="1813" y="0"/>
            <a:chExt cx="809173" cy="812800"/>
          </a:xfrm>
        </p:grpSpPr>
        <p:sp>
          <p:nvSpPr>
            <p:cNvPr id="148" name="Google Shape;148;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215788" y="3589139"/>
            <a:ext cx="6667973" cy="6697861"/>
            <a:chOff x="1813" y="0"/>
            <a:chExt cx="809173" cy="812800"/>
          </a:xfrm>
        </p:grpSpPr>
        <p:sp>
          <p:nvSpPr>
            <p:cNvPr id="151" name="Google Shape;151;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443369" y="3741539"/>
            <a:ext cx="6667973" cy="6697861"/>
            <a:chOff x="1813" y="0"/>
            <a:chExt cx="809173" cy="812800"/>
          </a:xfrm>
        </p:grpSpPr>
        <p:sp>
          <p:nvSpPr>
            <p:cNvPr id="154" name="Google Shape;154;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7"/>
          <p:cNvGrpSpPr/>
          <p:nvPr/>
        </p:nvGrpSpPr>
        <p:grpSpPr>
          <a:xfrm>
            <a:off x="5810010" y="3589139"/>
            <a:ext cx="6667973" cy="6697861"/>
            <a:chOff x="1813" y="0"/>
            <a:chExt cx="809173" cy="812800"/>
          </a:xfrm>
        </p:grpSpPr>
        <p:sp>
          <p:nvSpPr>
            <p:cNvPr id="157" name="Google Shape;157;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17"/>
          <p:cNvGrpSpPr/>
          <p:nvPr/>
        </p:nvGrpSpPr>
        <p:grpSpPr>
          <a:xfrm>
            <a:off x="-595769" y="3589139"/>
            <a:ext cx="6667973" cy="6697861"/>
            <a:chOff x="1813" y="0"/>
            <a:chExt cx="809173" cy="812800"/>
          </a:xfrm>
        </p:grpSpPr>
        <p:sp>
          <p:nvSpPr>
            <p:cNvPr id="160" name="Google Shape;16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17"/>
          <p:cNvSpPr txBox="1"/>
          <p:nvPr/>
        </p:nvSpPr>
        <p:spPr>
          <a:xfrm>
            <a:off x="678026" y="800100"/>
            <a:ext cx="16932000" cy="184710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Objective Of Our Project</a:t>
            </a:r>
            <a:endParaRPr/>
          </a:p>
        </p:txBody>
      </p:sp>
      <p:sp>
        <p:nvSpPr>
          <p:cNvPr id="163" name="Google Shape;163;p17"/>
          <p:cNvSpPr txBox="1"/>
          <p:nvPr/>
        </p:nvSpPr>
        <p:spPr>
          <a:xfrm>
            <a:off x="0" y="5194175"/>
            <a:ext cx="5328000" cy="4540800"/>
          </a:xfrm>
          <a:prstGeom prst="rect">
            <a:avLst/>
          </a:prstGeom>
          <a:noFill/>
          <a:ln>
            <a:noFill/>
          </a:ln>
        </p:spPr>
        <p:txBody>
          <a:bodyPr spcFirstLastPara="1" wrap="square" lIns="0" tIns="0" rIns="0" bIns="0" anchor="t" anchorCtr="0">
            <a:spAutoFit/>
          </a:bodyPr>
          <a:lstStyle/>
          <a:p>
            <a:pPr marL="539748" marR="0" lvl="1" indent="-269875" algn="ctr" rtl="0">
              <a:lnSpc>
                <a:spcPct val="140016"/>
              </a:lnSpc>
              <a:spcBef>
                <a:spcPts val="0"/>
              </a:spcBef>
              <a:spcAft>
                <a:spcPts val="0"/>
              </a:spcAft>
              <a:buClr>
                <a:srgbClr val="000000"/>
              </a:buClr>
              <a:buSzPts val="2499"/>
              <a:buFont typeface="Arial"/>
              <a:buChar char="•"/>
            </a:pPr>
            <a:r>
              <a:rPr lang="en-US" sz="2300"/>
              <a:t>The Cost of the current smart Devices is too high and unaffordable for some people. </a:t>
            </a:r>
            <a:r>
              <a:rPr lang="en-US" sz="2300">
                <a:solidFill>
                  <a:schemeClr val="dk1"/>
                </a:solidFill>
              </a:rPr>
              <a:t>Our objective is to make a product which is cost effective and affordable to everyone.</a:t>
            </a:r>
            <a:endParaRPr sz="2300"/>
          </a:p>
          <a:p>
            <a:pPr marL="539748" marR="0" lvl="1" indent="-257238" algn="ctr" rtl="0">
              <a:lnSpc>
                <a:spcPct val="140016"/>
              </a:lnSpc>
              <a:spcBef>
                <a:spcPts val="0"/>
              </a:spcBef>
              <a:spcAft>
                <a:spcPts val="0"/>
              </a:spcAft>
              <a:buSzPts val="2300"/>
              <a:buChar char="•"/>
            </a:pPr>
            <a:r>
              <a:rPr lang="en-US" sz="2300"/>
              <a:t>Without buying new smart devices we are upgrading the old ones and adding smart features thorugh IoT. </a:t>
            </a:r>
            <a:endParaRPr sz="2300"/>
          </a:p>
        </p:txBody>
      </p:sp>
      <p:sp>
        <p:nvSpPr>
          <p:cNvPr id="164" name="Google Shape;164;p17"/>
          <p:cNvSpPr txBox="1"/>
          <p:nvPr/>
        </p:nvSpPr>
        <p:spPr>
          <a:xfrm>
            <a:off x="809985" y="4132171"/>
            <a:ext cx="3907800" cy="692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a:latin typeface="Teko Medium"/>
                <a:ea typeface="Teko Medium"/>
                <a:cs typeface="Teko Medium"/>
                <a:sym typeface="Teko Medium"/>
              </a:rPr>
              <a:t>Cost Effective</a:t>
            </a:r>
            <a:endParaRPr/>
          </a:p>
        </p:txBody>
      </p:sp>
      <p:sp>
        <p:nvSpPr>
          <p:cNvPr id="165" name="Google Shape;165;p17"/>
          <p:cNvSpPr txBox="1"/>
          <p:nvPr/>
        </p:nvSpPr>
        <p:spPr>
          <a:xfrm>
            <a:off x="6274650" y="4901075"/>
            <a:ext cx="5539500" cy="4713900"/>
          </a:xfrm>
          <a:prstGeom prst="rect">
            <a:avLst/>
          </a:prstGeom>
          <a:noFill/>
          <a:ln>
            <a:noFill/>
          </a:ln>
        </p:spPr>
        <p:txBody>
          <a:bodyPr spcFirstLastPara="1" wrap="square" lIns="0" tIns="0" rIns="0" bIns="0" anchor="t" anchorCtr="0">
            <a:spAutoFit/>
          </a:bodyPr>
          <a:lstStyle/>
          <a:p>
            <a:pPr marL="539750" marR="0" lvl="1" indent="-250825" algn="ctr" rtl="0">
              <a:lnSpc>
                <a:spcPct val="140000"/>
              </a:lnSpc>
              <a:spcBef>
                <a:spcPts val="0"/>
              </a:spcBef>
              <a:spcAft>
                <a:spcPts val="0"/>
              </a:spcAft>
              <a:buClr>
                <a:srgbClr val="000000"/>
              </a:buClr>
              <a:buSzPts val="2200"/>
              <a:buFont typeface="Arial"/>
              <a:buChar char="•"/>
            </a:pPr>
            <a:r>
              <a:rPr lang="en-US" sz="2200"/>
              <a:t>The problem in new devices is that they are not user friendly for everyone (esp old age people). So in that case our objective is to fix those things and make it a flexible product that is easily accessible for people of all kinds.</a:t>
            </a:r>
            <a:endParaRPr sz="2200"/>
          </a:p>
          <a:p>
            <a:pPr marL="539750" marR="0" lvl="1" indent="-250825" algn="ctr" rtl="0">
              <a:lnSpc>
                <a:spcPct val="140000"/>
              </a:lnSpc>
              <a:spcBef>
                <a:spcPts val="0"/>
              </a:spcBef>
              <a:spcAft>
                <a:spcPts val="0"/>
              </a:spcAft>
              <a:buClr>
                <a:srgbClr val="000000"/>
              </a:buClr>
              <a:buSzPts val="2200"/>
              <a:buFont typeface="Arial"/>
              <a:buChar char="•"/>
            </a:pPr>
            <a:r>
              <a:rPr lang="en-US" sz="2200"/>
              <a:t> User interface is also not very friendly for everyone on current app in that case our objective is add old traditional switch support to fix those things</a:t>
            </a:r>
            <a:endParaRPr sz="2200"/>
          </a:p>
        </p:txBody>
      </p:sp>
      <p:sp>
        <p:nvSpPr>
          <p:cNvPr id="166" name="Google Shape;166;p17"/>
          <p:cNvSpPr txBox="1"/>
          <p:nvPr/>
        </p:nvSpPr>
        <p:spPr>
          <a:xfrm>
            <a:off x="7266321" y="4055971"/>
            <a:ext cx="3907800" cy="692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a:latin typeface="Teko Medium"/>
                <a:ea typeface="Teko Medium"/>
                <a:cs typeface="Teko Medium"/>
                <a:sym typeface="Teko Medium"/>
              </a:rPr>
              <a:t>Easy Accessibility</a:t>
            </a:r>
            <a:endParaRPr/>
          </a:p>
        </p:txBody>
      </p:sp>
      <p:sp>
        <p:nvSpPr>
          <p:cNvPr id="167" name="Google Shape;167;p17"/>
          <p:cNvSpPr txBox="1"/>
          <p:nvPr/>
        </p:nvSpPr>
        <p:spPr>
          <a:xfrm>
            <a:off x="12960001" y="5204988"/>
            <a:ext cx="5328000" cy="3771000"/>
          </a:xfrm>
          <a:prstGeom prst="rect">
            <a:avLst/>
          </a:prstGeom>
          <a:noFill/>
          <a:ln>
            <a:noFill/>
          </a:ln>
        </p:spPr>
        <p:txBody>
          <a:bodyPr spcFirstLastPara="1" wrap="square" lIns="0" tIns="0" rIns="0" bIns="0" anchor="t" anchorCtr="0">
            <a:spAutoFit/>
          </a:bodyPr>
          <a:lstStyle/>
          <a:p>
            <a:pPr marL="539750" marR="0" lvl="1" indent="-250825" algn="ctr" rtl="0">
              <a:lnSpc>
                <a:spcPct val="140000"/>
              </a:lnSpc>
              <a:spcBef>
                <a:spcPts val="0"/>
              </a:spcBef>
              <a:spcAft>
                <a:spcPts val="0"/>
              </a:spcAft>
              <a:buClr>
                <a:srgbClr val="000000"/>
              </a:buClr>
              <a:buSzPts val="2200"/>
              <a:buFont typeface="Arial"/>
              <a:buChar char="•"/>
            </a:pPr>
            <a:r>
              <a:rPr lang="en-US" sz="2200"/>
              <a:t>If a product is interent dependent and for instance internet availability is poor due to some reasons, so our objective is to add a support like manual control or IR remote in which we can operate those device without internet so the user connectivity increases.</a:t>
            </a:r>
            <a:endParaRPr sz="2200"/>
          </a:p>
        </p:txBody>
      </p:sp>
      <p:sp>
        <p:nvSpPr>
          <p:cNvPr id="168" name="Google Shape;168;p17"/>
          <p:cNvSpPr txBox="1"/>
          <p:nvPr/>
        </p:nvSpPr>
        <p:spPr>
          <a:xfrm>
            <a:off x="13571192" y="4139346"/>
            <a:ext cx="3957300" cy="692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SzPts val="1100"/>
              <a:buNone/>
            </a:pPr>
            <a:r>
              <a:rPr lang="en-US" sz="4500">
                <a:latin typeface="Teko Medium"/>
                <a:ea typeface="Teko Medium"/>
                <a:cs typeface="Teko Medium"/>
                <a:sym typeface="Teko Medium"/>
              </a:rPr>
              <a:t>Better Connectivity</a:t>
            </a:r>
            <a:endParaRPr sz="4500">
              <a:latin typeface="Teko Medium"/>
              <a:ea typeface="Teko Medium"/>
              <a:cs typeface="Teko Medium"/>
              <a:sym typeface="Teko Medium"/>
            </a:endParaRPr>
          </a:p>
        </p:txBody>
      </p:sp>
      <p:cxnSp>
        <p:nvCxnSpPr>
          <p:cNvPr id="169" name="Google Shape;169;p17"/>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pic>
        <p:nvPicPr>
          <p:cNvPr id="174" name="Google Shape;174;p18"/>
          <p:cNvPicPr preferRelativeResize="0"/>
          <p:nvPr/>
        </p:nvPicPr>
        <p:blipFill>
          <a:blip r:embed="rId3">
            <a:alphaModFix/>
          </a:blip>
          <a:stretch>
            <a:fillRect/>
          </a:stretch>
        </p:blipFill>
        <p:spPr>
          <a:xfrm>
            <a:off x="9144000" y="0"/>
            <a:ext cx="9144000" cy="10286999"/>
          </a:xfrm>
          <a:prstGeom prst="rect">
            <a:avLst/>
          </a:prstGeom>
          <a:noFill/>
          <a:ln>
            <a:noFill/>
          </a:ln>
        </p:spPr>
      </p:pic>
      <p:sp>
        <p:nvSpPr>
          <p:cNvPr id="175" name="Google Shape;175;p18"/>
          <p:cNvSpPr txBox="1"/>
          <p:nvPr/>
        </p:nvSpPr>
        <p:spPr>
          <a:xfrm>
            <a:off x="978675" y="380800"/>
            <a:ext cx="7730100" cy="12315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chemeClr val="lt1"/>
                </a:solidFill>
                <a:latin typeface="Teko Medium"/>
                <a:ea typeface="Teko Medium"/>
                <a:cs typeface="Teko Medium"/>
                <a:sym typeface="Teko Medium"/>
              </a:rPr>
              <a:t>Applied Techniques</a:t>
            </a:r>
            <a:endParaRPr sz="8000"/>
          </a:p>
        </p:txBody>
      </p:sp>
      <p:sp>
        <p:nvSpPr>
          <p:cNvPr id="176" name="Google Shape;176;p18"/>
          <p:cNvSpPr txBox="1"/>
          <p:nvPr/>
        </p:nvSpPr>
        <p:spPr>
          <a:xfrm>
            <a:off x="552050" y="2120150"/>
            <a:ext cx="8286300" cy="7447800"/>
          </a:xfrm>
          <a:prstGeom prst="rect">
            <a:avLst/>
          </a:prstGeom>
          <a:noFill/>
          <a:ln>
            <a:noFill/>
          </a:ln>
        </p:spPr>
        <p:txBody>
          <a:bodyPr spcFirstLastPara="1" wrap="square" lIns="0" tIns="0" rIns="0" bIns="0" anchor="t" anchorCtr="0">
            <a:spAutoFit/>
          </a:bodyPr>
          <a:lstStyle/>
          <a:p>
            <a:pPr marL="457200" marR="0" lvl="0" indent="-368300" algn="l" rtl="0">
              <a:lnSpc>
                <a:spcPct val="139958"/>
              </a:lnSpc>
              <a:spcBef>
                <a:spcPts val="0"/>
              </a:spcBef>
              <a:spcAft>
                <a:spcPts val="0"/>
              </a:spcAft>
              <a:buClr>
                <a:srgbClr val="FFFFFF"/>
              </a:buClr>
              <a:buSzPts val="2200"/>
              <a:buFont typeface="Montserrat"/>
              <a:buChar char="●"/>
            </a:pPr>
            <a:r>
              <a:rPr lang="en-US" sz="2200">
                <a:solidFill>
                  <a:srgbClr val="FFFFFF"/>
                </a:solidFill>
                <a:latin typeface="Montserrat"/>
                <a:ea typeface="Montserrat"/>
                <a:cs typeface="Montserrat"/>
                <a:sym typeface="Montserrat"/>
              </a:rPr>
              <a:t>ESP32 microcontroller: This is the main hardware component used in the project. It is a low-cost, low-power, and highly versatile microcontroller that can be programmed using C. It has </a:t>
            </a:r>
            <a:r>
              <a:rPr lang="en-US" sz="2200">
                <a:solidFill>
                  <a:schemeClr val="lt1"/>
                </a:solidFill>
                <a:latin typeface="Montserrat"/>
                <a:ea typeface="Montserrat"/>
                <a:cs typeface="Montserrat"/>
                <a:sym typeface="Montserrat"/>
              </a:rPr>
              <a:t>Wi-Fi module through which we can get IoT support.</a:t>
            </a:r>
            <a:endParaRPr sz="2200">
              <a:solidFill>
                <a:srgbClr val="FFFFFF"/>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2200">
              <a:solidFill>
                <a:srgbClr val="FFFFFF"/>
              </a:solidFill>
              <a:latin typeface="Montserrat"/>
              <a:ea typeface="Montserrat"/>
              <a:cs typeface="Montserrat"/>
              <a:sym typeface="Montserrat"/>
            </a:endParaRPr>
          </a:p>
          <a:p>
            <a:pPr marL="457200" marR="0" lvl="0" indent="-368300" algn="l" rtl="0">
              <a:lnSpc>
                <a:spcPct val="139958"/>
              </a:lnSpc>
              <a:spcBef>
                <a:spcPts val="0"/>
              </a:spcBef>
              <a:spcAft>
                <a:spcPts val="0"/>
              </a:spcAft>
              <a:buClr>
                <a:srgbClr val="FFFFFF"/>
              </a:buClr>
              <a:buSzPts val="2200"/>
              <a:buFont typeface="Montserrat"/>
              <a:buChar char="●"/>
            </a:pPr>
            <a:r>
              <a:rPr lang="en-US" sz="2200">
                <a:solidFill>
                  <a:srgbClr val="FFFFFF"/>
                </a:solidFill>
                <a:latin typeface="Montserrat"/>
                <a:ea typeface="Montserrat"/>
                <a:cs typeface="Montserrat"/>
                <a:sym typeface="Montserrat"/>
              </a:rPr>
              <a:t>MQTT protocol: This is a lightweight messaging protocol used to exchange data between devices in the IoT network. It is widely used in ESP Rainmaker projects for its simplicity and low bandwidth requirements.</a:t>
            </a:r>
            <a:endParaRPr sz="2200">
              <a:solidFill>
                <a:srgbClr val="FFFFFF"/>
              </a:solidFill>
              <a:latin typeface="Montserrat"/>
              <a:ea typeface="Montserrat"/>
              <a:cs typeface="Montserrat"/>
              <a:sym typeface="Montserrat"/>
            </a:endParaRPr>
          </a:p>
          <a:p>
            <a:pPr marL="457200" marR="0" lvl="0" indent="0" algn="l" rtl="0">
              <a:lnSpc>
                <a:spcPct val="139958"/>
              </a:lnSpc>
              <a:spcBef>
                <a:spcPts val="0"/>
              </a:spcBef>
              <a:spcAft>
                <a:spcPts val="0"/>
              </a:spcAft>
              <a:buNone/>
            </a:pPr>
            <a:endParaRPr sz="2200">
              <a:solidFill>
                <a:srgbClr val="FFFFFF"/>
              </a:solidFill>
              <a:latin typeface="Montserrat"/>
              <a:ea typeface="Montserrat"/>
              <a:cs typeface="Montserrat"/>
              <a:sym typeface="Montserrat"/>
            </a:endParaRPr>
          </a:p>
          <a:p>
            <a:pPr marL="457200" marR="0" lvl="0" indent="-368300" algn="l" rtl="0">
              <a:lnSpc>
                <a:spcPct val="139958"/>
              </a:lnSpc>
              <a:spcBef>
                <a:spcPts val="0"/>
              </a:spcBef>
              <a:spcAft>
                <a:spcPts val="0"/>
              </a:spcAft>
              <a:buClr>
                <a:srgbClr val="FFFFFF"/>
              </a:buClr>
              <a:buSzPts val="2200"/>
              <a:buFont typeface="Montserrat"/>
              <a:buChar char="●"/>
            </a:pPr>
            <a:r>
              <a:rPr lang="en-US" sz="2200">
                <a:solidFill>
                  <a:srgbClr val="FFFFFF"/>
                </a:solidFill>
                <a:latin typeface="Montserrat"/>
                <a:ea typeface="Montserrat"/>
                <a:cs typeface="Montserrat"/>
                <a:sym typeface="Montserrat"/>
              </a:rPr>
              <a:t>Alexa/Google Home integration API: This is the application programming interface used to integrate the ESP32 switch board with Alexa and Google Home. The API provides a set of instructions and protocols that allow the devices to communicate with each other.</a:t>
            </a:r>
            <a:endParaRPr sz="2200">
              <a:solidFill>
                <a:srgbClr val="FFFFFF"/>
              </a:solidFill>
              <a:latin typeface="Montserrat"/>
              <a:ea typeface="Montserrat"/>
              <a:cs typeface="Montserrat"/>
              <a:sym typeface="Montserrat"/>
            </a:endParaRPr>
          </a:p>
        </p:txBody>
      </p:sp>
      <p:grpSp>
        <p:nvGrpSpPr>
          <p:cNvPr id="177" name="Google Shape;177;p18"/>
          <p:cNvGrpSpPr/>
          <p:nvPr/>
        </p:nvGrpSpPr>
        <p:grpSpPr>
          <a:xfrm>
            <a:off x="9407343" y="380801"/>
            <a:ext cx="395370" cy="397142"/>
            <a:chOff x="1813" y="0"/>
            <a:chExt cx="809173" cy="812800"/>
          </a:xfrm>
        </p:grpSpPr>
        <p:sp>
          <p:nvSpPr>
            <p:cNvPr id="178" name="Google Shape;178;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8"/>
          <p:cNvGrpSpPr/>
          <p:nvPr/>
        </p:nvGrpSpPr>
        <p:grpSpPr>
          <a:xfrm>
            <a:off x="10109203" y="380801"/>
            <a:ext cx="395370" cy="397142"/>
            <a:chOff x="1813" y="0"/>
            <a:chExt cx="809173" cy="812800"/>
          </a:xfrm>
        </p:grpSpPr>
        <p:sp>
          <p:nvSpPr>
            <p:cNvPr id="181" name="Google Shape;181;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8"/>
          <p:cNvGrpSpPr/>
          <p:nvPr/>
        </p:nvGrpSpPr>
        <p:grpSpPr>
          <a:xfrm>
            <a:off x="10811063" y="380801"/>
            <a:ext cx="395370" cy="397142"/>
            <a:chOff x="1813" y="0"/>
            <a:chExt cx="809173" cy="812800"/>
          </a:xfrm>
        </p:grpSpPr>
        <p:sp>
          <p:nvSpPr>
            <p:cNvPr id="184" name="Google Shape;18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8"/>
          <p:cNvGrpSpPr/>
          <p:nvPr/>
        </p:nvGrpSpPr>
        <p:grpSpPr>
          <a:xfrm>
            <a:off x="16089807" y="9567947"/>
            <a:ext cx="395370" cy="397142"/>
            <a:chOff x="1813" y="0"/>
            <a:chExt cx="809173" cy="812800"/>
          </a:xfrm>
        </p:grpSpPr>
        <p:sp>
          <p:nvSpPr>
            <p:cNvPr id="187" name="Google Shape;18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18"/>
          <p:cNvGrpSpPr/>
          <p:nvPr/>
        </p:nvGrpSpPr>
        <p:grpSpPr>
          <a:xfrm>
            <a:off x="16791667" y="9567947"/>
            <a:ext cx="395370" cy="397142"/>
            <a:chOff x="1813" y="0"/>
            <a:chExt cx="809173" cy="812800"/>
          </a:xfrm>
        </p:grpSpPr>
        <p:sp>
          <p:nvSpPr>
            <p:cNvPr id="190" name="Google Shape;19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18"/>
          <p:cNvGrpSpPr/>
          <p:nvPr/>
        </p:nvGrpSpPr>
        <p:grpSpPr>
          <a:xfrm>
            <a:off x="17493527" y="9567947"/>
            <a:ext cx="395370" cy="397142"/>
            <a:chOff x="1813" y="0"/>
            <a:chExt cx="809173" cy="812800"/>
          </a:xfrm>
        </p:grpSpPr>
        <p:sp>
          <p:nvSpPr>
            <p:cNvPr id="193" name="Google Shape;193;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19"/>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200" name="Google Shape;200;p19"/>
          <p:cNvSpPr txBox="1"/>
          <p:nvPr/>
        </p:nvSpPr>
        <p:spPr>
          <a:xfrm>
            <a:off x="1281987" y="100050"/>
            <a:ext cx="15557400" cy="1847100"/>
          </a:xfrm>
          <a:prstGeom prst="rect">
            <a:avLst/>
          </a:prstGeom>
          <a:noFill/>
          <a:ln>
            <a:noFill/>
          </a:ln>
          <a:effectLst>
            <a:outerShdw blurRad="828675"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Flow Chart</a:t>
            </a:r>
            <a:endParaRPr/>
          </a:p>
        </p:txBody>
      </p:sp>
      <p:pic>
        <p:nvPicPr>
          <p:cNvPr id="201" name="Google Shape;201;p19"/>
          <p:cNvPicPr preferRelativeResize="0"/>
          <p:nvPr/>
        </p:nvPicPr>
        <p:blipFill>
          <a:blip r:embed="rId4">
            <a:alphaModFix/>
          </a:blip>
          <a:stretch>
            <a:fillRect/>
          </a:stretch>
        </p:blipFill>
        <p:spPr>
          <a:xfrm>
            <a:off x="3253002" y="1947152"/>
            <a:ext cx="11615351" cy="7830450"/>
          </a:xfrm>
          <a:prstGeom prst="rect">
            <a:avLst/>
          </a:prstGeom>
          <a:noFill/>
          <a:ln>
            <a:noFill/>
          </a:ln>
        </p:spPr>
      </p:pic>
      <p:grpSp>
        <p:nvGrpSpPr>
          <p:cNvPr id="202" name="Google Shape;202;p19"/>
          <p:cNvGrpSpPr/>
          <p:nvPr/>
        </p:nvGrpSpPr>
        <p:grpSpPr>
          <a:xfrm>
            <a:off x="14294405" y="-445078"/>
            <a:ext cx="4337167" cy="4356608"/>
            <a:chOff x="1813" y="0"/>
            <a:chExt cx="809173" cy="812800"/>
          </a:xfrm>
        </p:grpSpPr>
        <p:sp>
          <p:nvSpPr>
            <p:cNvPr id="203" name="Google Shape;203;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9"/>
          <p:cNvGrpSpPr/>
          <p:nvPr/>
        </p:nvGrpSpPr>
        <p:grpSpPr>
          <a:xfrm>
            <a:off x="1373782" y="8150645"/>
            <a:ext cx="2126830" cy="2136364"/>
            <a:chOff x="1813" y="0"/>
            <a:chExt cx="809173" cy="812800"/>
          </a:xfrm>
        </p:grpSpPr>
        <p:sp>
          <p:nvSpPr>
            <p:cNvPr id="206" name="Google Shape;206;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t="7827" b="7819"/>
          <a:stretch/>
        </p:blipFill>
        <p:spPr>
          <a:xfrm>
            <a:off x="0" y="0"/>
            <a:ext cx="18288001" cy="10286999"/>
          </a:xfrm>
          <a:prstGeom prst="rect">
            <a:avLst/>
          </a:prstGeom>
          <a:noFill/>
          <a:ln>
            <a:noFill/>
          </a:ln>
        </p:spPr>
      </p:pic>
      <p:graphicFrame>
        <p:nvGraphicFramePr>
          <p:cNvPr id="213" name="Google Shape;213;p20"/>
          <p:cNvGraphicFramePr/>
          <p:nvPr/>
        </p:nvGraphicFramePr>
        <p:xfrm>
          <a:off x="983855" y="3255808"/>
          <a:ext cx="16275450" cy="6429058"/>
        </p:xfrm>
        <a:graphic>
          <a:graphicData uri="http://schemas.openxmlformats.org/drawingml/2006/table">
            <a:tbl>
              <a:tblPr>
                <a:noFill/>
                <a:tableStyleId>{C79CB478-A482-49A8-8482-8933E10931CB}</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ESP 32 Microcontroller</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We used this to get WiFi access for the project which allows user to control things in online mode so that processor can execute processes offline </a:t>
                      </a:r>
                      <a:endParaRPr sz="2100">
                        <a:solidFill>
                          <a:srgbClr val="60B3DD"/>
                        </a:solidFill>
                        <a:latin typeface="Montserrat"/>
                        <a:ea typeface="Montserrat"/>
                        <a:cs typeface="Montserrat"/>
                        <a:sym typeface="Montserrat"/>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8 Channel Relay</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We used it to control ac supply that we are getting and with its help</a:t>
                      </a:r>
                      <a:r>
                        <a:rPr lang="en-US" sz="2100" u="none" strike="noStrike" cap="none">
                          <a:solidFill>
                            <a:srgbClr val="60B3DD"/>
                          </a:solidFill>
                          <a:latin typeface="Montserrat"/>
                          <a:ea typeface="Montserrat"/>
                          <a:cs typeface="Montserrat"/>
                          <a:sym typeface="Montserrat"/>
                        </a:rPr>
                        <a:t> we</a:t>
                      </a:r>
                      <a:r>
                        <a:rPr lang="en-US" sz="2100">
                          <a:solidFill>
                            <a:srgbClr val="60B3DD"/>
                          </a:solidFill>
                          <a:latin typeface="Montserrat"/>
                          <a:ea typeface="Montserrat"/>
                          <a:cs typeface="Montserrat"/>
                          <a:sym typeface="Montserrat"/>
                        </a:rPr>
                        <a:t> can operate appliances.</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5v Adapter</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To give power supply to our smart switch board components like relay, Esp 32 and IR remote.</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0"/>
                  </a:ext>
                </a:extLst>
              </a:tr>
              <a:tr h="3001250">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Server</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It provides integration of popular cloud services like AWS, Google Cloud, and Azure which can be used for data storage, analytics, and visualization.</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Bread Board, Jumper wire &amp; IR</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Breadboard for making temporary  connections and jumper wire to make connection and IR for offline control</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Electrical Equipment</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For demonstration of old traditional switchboard and some old components like non smart bulbs</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4" name="Google Shape;214;p20"/>
          <p:cNvSpPr txBox="1"/>
          <p:nvPr/>
        </p:nvSpPr>
        <p:spPr>
          <a:xfrm>
            <a:off x="5539799" y="734188"/>
            <a:ext cx="7163700" cy="18471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Tools</a:t>
            </a:r>
            <a:endParaRPr/>
          </a:p>
        </p:txBody>
      </p:sp>
      <p:cxnSp>
        <p:nvCxnSpPr>
          <p:cNvPr id="215" name="Google Shape;215;p20"/>
          <p:cNvCxnSpPr/>
          <p:nvPr/>
        </p:nvCxnSpPr>
        <p:spPr>
          <a:xfrm rot="-29633">
            <a:off x="984032" y="1841176"/>
            <a:ext cx="3758840" cy="0"/>
          </a:xfrm>
          <a:prstGeom prst="straightConnector1">
            <a:avLst/>
          </a:prstGeom>
          <a:noFill/>
          <a:ln w="57150" cap="flat" cmpd="sng">
            <a:solidFill>
              <a:srgbClr val="41B8D5"/>
            </a:solidFill>
            <a:prstDash val="solid"/>
            <a:round/>
            <a:headEnd type="none" w="sm" len="sm"/>
            <a:tailEnd type="none" w="sm" len="sm"/>
          </a:ln>
        </p:spPr>
      </p:cxnSp>
      <p:cxnSp>
        <p:nvCxnSpPr>
          <p:cNvPr id="216" name="Google Shape;216;p20"/>
          <p:cNvCxnSpPr/>
          <p:nvPr/>
        </p:nvCxnSpPr>
        <p:spPr>
          <a:xfrm rot="-29633">
            <a:off x="13500400" y="1885990"/>
            <a:ext cx="3758840"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1"/>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222" name="Google Shape;222;p21"/>
          <p:cNvPicPr preferRelativeResize="0"/>
          <p:nvPr/>
        </p:nvPicPr>
        <p:blipFill rotWithShape="1">
          <a:blip r:embed="rId4">
            <a:alphaModFix/>
          </a:blip>
          <a:srcRect t="37077" r="13085" b="28716"/>
          <a:stretch/>
        </p:blipFill>
        <p:spPr>
          <a:xfrm>
            <a:off x="2126341" y="734018"/>
            <a:ext cx="14035317" cy="3305126"/>
          </a:xfrm>
          <a:prstGeom prst="rect">
            <a:avLst/>
          </a:prstGeom>
          <a:noFill/>
          <a:ln>
            <a:noFill/>
          </a:ln>
        </p:spPr>
      </p:pic>
      <p:grpSp>
        <p:nvGrpSpPr>
          <p:cNvPr id="223" name="Google Shape;223;p21"/>
          <p:cNvGrpSpPr/>
          <p:nvPr/>
        </p:nvGrpSpPr>
        <p:grpSpPr>
          <a:xfrm>
            <a:off x="2126341" y="4625852"/>
            <a:ext cx="6557047" cy="4927131"/>
            <a:chOff x="0" y="-38100"/>
            <a:chExt cx="1726959" cy="1297681"/>
          </a:xfrm>
        </p:grpSpPr>
        <p:sp>
          <p:nvSpPr>
            <p:cNvPr id="224" name="Google Shape;224;p21"/>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225" name="Google Shape;225;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6" name="Google Shape;226;p21"/>
          <p:cNvSpPr txBox="1"/>
          <p:nvPr/>
        </p:nvSpPr>
        <p:spPr>
          <a:xfrm>
            <a:off x="3255413" y="6123705"/>
            <a:ext cx="3646800" cy="923400"/>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b="0" i="0" u="none" strike="noStrike" cap="none">
                <a:solidFill>
                  <a:schemeClr val="lt1"/>
                </a:solidFill>
                <a:latin typeface="Teko Medium"/>
                <a:ea typeface="Teko Medium"/>
                <a:cs typeface="Teko Medium"/>
                <a:sym typeface="Teko Medium"/>
              </a:rPr>
              <a:t>MISSION</a:t>
            </a:r>
            <a:endParaRPr/>
          </a:p>
        </p:txBody>
      </p:sp>
      <p:sp>
        <p:nvSpPr>
          <p:cNvPr id="227" name="Google Shape;227;p21"/>
          <p:cNvSpPr txBox="1"/>
          <p:nvPr/>
        </p:nvSpPr>
        <p:spPr>
          <a:xfrm>
            <a:off x="3255413" y="7384450"/>
            <a:ext cx="4584000" cy="1403700"/>
          </a:xfrm>
          <a:prstGeom prst="rect">
            <a:avLst/>
          </a:prstGeom>
          <a:noFill/>
          <a:ln>
            <a:noFill/>
          </a:ln>
        </p:spPr>
        <p:txBody>
          <a:bodyPr spcFirstLastPara="1" wrap="square" lIns="0" tIns="0" rIns="0" bIns="0" anchor="t" anchorCtr="0">
            <a:spAutoFit/>
          </a:bodyPr>
          <a:lstStyle/>
          <a:p>
            <a:pPr marL="457200" lvl="0" indent="-381000" algn="l" rtl="0">
              <a:lnSpc>
                <a:spcPct val="140000"/>
              </a:lnSpc>
              <a:spcBef>
                <a:spcPts val="0"/>
              </a:spcBef>
              <a:spcAft>
                <a:spcPts val="0"/>
              </a:spcAft>
              <a:buClr>
                <a:srgbClr val="FFFFFF"/>
              </a:buClr>
              <a:buSzPts val="2400"/>
              <a:buFont typeface="Montserrat"/>
              <a:buChar char="●"/>
            </a:pPr>
            <a:r>
              <a:rPr lang="en-US" sz="2400">
                <a:solidFill>
                  <a:srgbClr val="FFFFFF"/>
                </a:solidFill>
                <a:latin typeface="Montserrat"/>
                <a:ea typeface="Montserrat"/>
                <a:cs typeface="Montserrat"/>
                <a:sym typeface="Montserrat"/>
              </a:rPr>
              <a:t>To provide smart home features to everyone.</a:t>
            </a:r>
            <a:endParaRPr sz="2400">
              <a:solidFill>
                <a:srgbClr val="FFFFFF"/>
              </a:solidFill>
              <a:latin typeface="Montserrat"/>
              <a:ea typeface="Montserrat"/>
              <a:cs typeface="Montserrat"/>
              <a:sym typeface="Montserrat"/>
            </a:endParaRPr>
          </a:p>
          <a:p>
            <a:pPr marL="457200" marR="0" lvl="0" indent="-381000" algn="l" rtl="0">
              <a:lnSpc>
                <a:spcPct val="140016"/>
              </a:lnSpc>
              <a:spcBef>
                <a:spcPts val="0"/>
              </a:spcBef>
              <a:spcAft>
                <a:spcPts val="0"/>
              </a:spcAft>
              <a:buClr>
                <a:srgbClr val="FFFFFF"/>
              </a:buClr>
              <a:buSzPts val="2400"/>
              <a:buFont typeface="Montserrat"/>
              <a:buChar char="●"/>
            </a:pPr>
            <a:r>
              <a:rPr lang="en-US" sz="2400">
                <a:solidFill>
                  <a:srgbClr val="FFFFFF"/>
                </a:solidFill>
                <a:latin typeface="Montserrat"/>
                <a:ea typeface="Montserrat"/>
                <a:cs typeface="Montserrat"/>
                <a:sym typeface="Montserrat"/>
              </a:rPr>
              <a:t>To provide a user friendly.</a:t>
            </a:r>
            <a:endParaRPr sz="2400">
              <a:solidFill>
                <a:srgbClr val="FFFFFF"/>
              </a:solidFill>
              <a:latin typeface="Montserrat"/>
              <a:ea typeface="Montserrat"/>
              <a:cs typeface="Montserrat"/>
              <a:sym typeface="Montserrat"/>
            </a:endParaRPr>
          </a:p>
        </p:txBody>
      </p:sp>
      <p:grpSp>
        <p:nvGrpSpPr>
          <p:cNvPr id="228" name="Google Shape;228;p21"/>
          <p:cNvGrpSpPr/>
          <p:nvPr/>
        </p:nvGrpSpPr>
        <p:grpSpPr>
          <a:xfrm>
            <a:off x="9604611" y="4625852"/>
            <a:ext cx="6557047" cy="4927131"/>
            <a:chOff x="0" y="-38100"/>
            <a:chExt cx="1726959" cy="1297681"/>
          </a:xfrm>
        </p:grpSpPr>
        <p:sp>
          <p:nvSpPr>
            <p:cNvPr id="229" name="Google Shape;229;p21"/>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230" name="Google Shape;230;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1" name="Google Shape;231;p21"/>
          <p:cNvSpPr txBox="1"/>
          <p:nvPr/>
        </p:nvSpPr>
        <p:spPr>
          <a:xfrm>
            <a:off x="11237881" y="6123705"/>
            <a:ext cx="3794700" cy="923400"/>
          </a:xfrm>
          <a:prstGeom prst="rect">
            <a:avLst/>
          </a:prstGeom>
          <a:noFill/>
          <a:ln>
            <a:noFill/>
          </a:ln>
          <a:effectLst>
            <a:outerShdw blurRad="828675" dist="19050" dir="72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0" i="0" u="none" strike="noStrike" cap="none">
                <a:solidFill>
                  <a:schemeClr val="lt1"/>
                </a:solidFill>
                <a:latin typeface="Teko Medium"/>
                <a:ea typeface="Teko Medium"/>
                <a:cs typeface="Teko Medium"/>
                <a:sym typeface="Teko Medium"/>
              </a:rPr>
              <a:t>VISION</a:t>
            </a:r>
            <a:endParaRPr/>
          </a:p>
        </p:txBody>
      </p:sp>
      <p:sp>
        <p:nvSpPr>
          <p:cNvPr id="232" name="Google Shape;232;p21"/>
          <p:cNvSpPr txBox="1"/>
          <p:nvPr/>
        </p:nvSpPr>
        <p:spPr>
          <a:xfrm>
            <a:off x="9988000" y="7384450"/>
            <a:ext cx="5661600" cy="2438100"/>
          </a:xfrm>
          <a:prstGeom prst="rect">
            <a:avLst/>
          </a:prstGeom>
          <a:noFill/>
          <a:ln>
            <a:noFill/>
          </a:ln>
        </p:spPr>
        <p:txBody>
          <a:bodyPr spcFirstLastPara="1" wrap="square" lIns="0" tIns="0" rIns="0" bIns="0" anchor="t" anchorCtr="0">
            <a:spAutoFit/>
          </a:bodyPr>
          <a:lstStyle/>
          <a:p>
            <a:pPr marL="457200" lvl="0" indent="-381000" algn="l" rtl="0">
              <a:lnSpc>
                <a:spcPct val="140000"/>
              </a:lnSpc>
              <a:spcBef>
                <a:spcPts val="0"/>
              </a:spcBef>
              <a:spcAft>
                <a:spcPts val="0"/>
              </a:spcAft>
              <a:buClr>
                <a:srgbClr val="FFFFFF"/>
              </a:buClr>
              <a:buSzPts val="2400"/>
              <a:buFont typeface="Montserrat"/>
              <a:buChar char="●"/>
            </a:pPr>
            <a:r>
              <a:rPr lang="en-US" sz="2400">
                <a:solidFill>
                  <a:srgbClr val="FFFFFF"/>
                </a:solidFill>
                <a:latin typeface="Montserrat"/>
                <a:ea typeface="Montserrat"/>
                <a:cs typeface="Montserrat"/>
                <a:sym typeface="Montserrat"/>
              </a:rPr>
              <a:t>Provide these solutions at an effective price.</a:t>
            </a:r>
            <a:endParaRPr sz="2400">
              <a:solidFill>
                <a:srgbClr val="FFFFFF"/>
              </a:solidFill>
              <a:latin typeface="Montserrat"/>
              <a:ea typeface="Montserrat"/>
              <a:cs typeface="Montserrat"/>
              <a:sym typeface="Montserrat"/>
            </a:endParaRPr>
          </a:p>
          <a:p>
            <a:pPr marL="457200" lvl="0" indent="-381000" algn="l" rtl="0">
              <a:lnSpc>
                <a:spcPct val="140000"/>
              </a:lnSpc>
              <a:spcBef>
                <a:spcPts val="0"/>
              </a:spcBef>
              <a:spcAft>
                <a:spcPts val="0"/>
              </a:spcAft>
              <a:buClr>
                <a:srgbClr val="FFFFFF"/>
              </a:buClr>
              <a:buSzPts val="2400"/>
              <a:buFont typeface="Montserrat"/>
              <a:buChar char="●"/>
            </a:pPr>
            <a:r>
              <a:rPr lang="en-US" sz="2400">
                <a:solidFill>
                  <a:srgbClr val="FFFFFF"/>
                </a:solidFill>
                <a:latin typeface="Montserrat"/>
                <a:ea typeface="Montserrat"/>
                <a:cs typeface="Montserrat"/>
                <a:sym typeface="Montserrat"/>
              </a:rPr>
              <a:t>Easily accessible without any limitation.</a:t>
            </a:r>
            <a:endParaRPr sz="2400">
              <a:solidFill>
                <a:srgbClr val="FFFFFF"/>
              </a:solidFill>
              <a:latin typeface="Montserrat"/>
              <a:ea typeface="Montserrat"/>
              <a:cs typeface="Montserrat"/>
              <a:sym typeface="Montserrat"/>
            </a:endParaRPr>
          </a:p>
          <a:p>
            <a:pPr marL="0" marR="0" lvl="0" indent="0" algn="r" rtl="0">
              <a:lnSpc>
                <a:spcPct val="140016"/>
              </a:lnSpc>
              <a:spcBef>
                <a:spcPts val="0"/>
              </a:spcBef>
              <a:spcAft>
                <a:spcPts val="0"/>
              </a:spcAft>
              <a:buNone/>
            </a:pPr>
            <a:endParaRPr sz="2400">
              <a:solidFill>
                <a:srgbClr val="FFFFFF"/>
              </a:solidFill>
              <a:latin typeface="Montserrat"/>
              <a:ea typeface="Montserrat"/>
              <a:cs typeface="Montserrat"/>
              <a:sym typeface="Montserrat"/>
            </a:endParaRPr>
          </a:p>
        </p:txBody>
      </p:sp>
      <p:cxnSp>
        <p:nvCxnSpPr>
          <p:cNvPr id="233" name="Google Shape;233;p21"/>
          <p:cNvCxnSpPr/>
          <p:nvPr/>
        </p:nvCxnSpPr>
        <p:spPr>
          <a:xfrm rot="-8341">
            <a:off x="3255396" y="7081378"/>
            <a:ext cx="11777209"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231"/>
                                        </p:tgtEl>
                                        <p:attrNameLst>
                                          <p:attrName>style.visibility</p:attrName>
                                        </p:attrNameLst>
                                      </p:cBhvr>
                                      <p:to>
                                        <p:strVal val="visible"/>
                                      </p:to>
                                    </p:set>
                                    <p:animEffect transition="in" filter="fade">
                                      <p:cBhvr>
                                        <p:cTn id="10"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1482</Words>
  <Application>Microsoft Office PowerPoint</Application>
  <PresentationFormat>Custom</PresentationFormat>
  <Paragraphs>96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Teko Medium</vt:lpstr>
      <vt:lpstr>Arial</vt:lpstr>
      <vt:lpstr>Montserrat Medium</vt:lpstr>
      <vt:lpstr>Montserrat</vt:lpstr>
      <vt:lpstr>Teko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1000110991</cp:lastModifiedBy>
  <cp:revision>2</cp:revision>
  <dcterms:modified xsi:type="dcterms:W3CDTF">2023-03-31T18:50:40Z</dcterms:modified>
</cp:coreProperties>
</file>